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sldIdLst>
    <p:sldId id="267" r:id="rId6"/>
    <p:sldId id="278" r:id="rId7"/>
    <p:sldId id="268" r:id="rId8"/>
    <p:sldId id="285" r:id="rId9"/>
    <p:sldId id="269" r:id="rId10"/>
    <p:sldId id="312" r:id="rId11"/>
    <p:sldId id="282" r:id="rId12"/>
    <p:sldId id="281" r:id="rId13"/>
    <p:sldId id="311" r:id="rId14"/>
    <p:sldId id="273" r:id="rId15"/>
    <p:sldId id="286" r:id="rId16"/>
    <p:sldId id="298" r:id="rId17"/>
    <p:sldId id="271" r:id="rId18"/>
    <p:sldId id="301" r:id="rId19"/>
    <p:sldId id="272" r:id="rId20"/>
    <p:sldId id="307" r:id="rId21"/>
    <p:sldId id="309" r:id="rId22"/>
    <p:sldId id="308" r:id="rId23"/>
    <p:sldId id="304" r:id="rId24"/>
    <p:sldId id="305" r:id="rId25"/>
    <p:sldId id="284" r:id="rId26"/>
    <p:sldId id="310" r:id="rId27"/>
    <p:sldId id="274" r:id="rId28"/>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us Svensson" initials="MS" lastIdx="4" clrIdx="0"/>
  <p:cmAuthor id="1" name="Lars-Gunnar Lindh" initials="LGL" lastIdx="1" clrIdx="1"/>
  <p:cmAuthor id="2" name="Anna Maria Lindgren" initials="AML" lastIdx="7"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9435" autoAdjust="0"/>
  </p:normalViewPr>
  <p:slideViewPr>
    <p:cSldViewPr snapToObjects="1">
      <p:cViewPr varScale="1">
        <p:scale>
          <a:sx n="90" d="100"/>
          <a:sy n="90" d="100"/>
        </p:scale>
        <p:origin x="232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2"/>
    </p:cViewPr>
  </p:sorterViewPr>
  <p:notesViewPr>
    <p:cSldViewPr snapToObjects="1">
      <p:cViewPr varScale="1">
        <p:scale>
          <a:sx n="90" d="100"/>
          <a:sy n="90" d="100"/>
        </p:scale>
        <p:origin x="-36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24CF65-4268-4D7B-92E6-048492C45FD1}" type="datetimeFigureOut">
              <a:rPr lang="sv-SE" smtClean="0"/>
              <a:t>2020-09-28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338C20F-AC4A-49AD-87F8-E4257C5905F8}" type="slidenum">
              <a:rPr lang="sv-SE" smtClean="0"/>
              <a:t>‹#›</a:t>
            </a:fld>
            <a:endParaRPr lang="sv-SE"/>
          </a:p>
        </p:txBody>
      </p:sp>
    </p:spTree>
    <p:extLst>
      <p:ext uri="{BB962C8B-B14F-4D97-AF65-F5344CB8AC3E}">
        <p14:creationId xmlns:p14="http://schemas.microsoft.com/office/powerpoint/2010/main" val="416135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a:t>
            </a:fld>
            <a:endParaRPr lang="sv-SE"/>
          </a:p>
        </p:txBody>
      </p:sp>
    </p:spTree>
    <p:extLst>
      <p:ext uri="{BB962C8B-B14F-4D97-AF65-F5344CB8AC3E}">
        <p14:creationId xmlns:p14="http://schemas.microsoft.com/office/powerpoint/2010/main" val="339454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12</a:t>
            </a:fld>
            <a:endParaRPr lang="sv-SE"/>
          </a:p>
        </p:txBody>
      </p:sp>
    </p:spTree>
    <p:extLst>
      <p:ext uri="{BB962C8B-B14F-4D97-AF65-F5344CB8AC3E}">
        <p14:creationId xmlns:p14="http://schemas.microsoft.com/office/powerpoint/2010/main" val="23041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På hyresgästgodkännandet som skickas ut efter detta informationsmöte kan du se den exakta hyreshöjningen. Där framgår även vilka renoveringsåtgärder som ska göras.</a:t>
            </a: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13</a:t>
            </a:fld>
            <a:endParaRPr lang="sv-SE"/>
          </a:p>
        </p:txBody>
      </p:sp>
    </p:spTree>
    <p:extLst>
      <p:ext uri="{BB962C8B-B14F-4D97-AF65-F5344CB8AC3E}">
        <p14:creationId xmlns:p14="http://schemas.microsoft.com/office/powerpoint/2010/main" val="108082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aseline="0"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a:lstStyle/>
          <a:p>
            <a:fld id="{B338C20F-AC4A-49AD-87F8-E4257C5905F8}" type="slidenum">
              <a:rPr lang="sv-SE" smtClean="0"/>
              <a:t>14</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Om du får en evakueringslägenhet som har en högre hyra än din nuvarande hyra kommer du ändå att betala samma hyra som innan. Om du flyttar till en evakueringslägenhet med lägre hyra än din nuvarande betalar du den lägre hyran.</a:t>
            </a:r>
          </a:p>
          <a:p>
            <a:endParaRPr lang="sv-SE" sz="1100" dirty="0">
              <a:latin typeface="Century Gothic" panose="020B0502020202020204" pitchFamily="34" charset="0"/>
            </a:endParaRPr>
          </a:p>
          <a:p>
            <a:r>
              <a:rPr lang="sv-SE" sz="1100" dirty="0">
                <a:latin typeface="Century Gothic" panose="020B0502020202020204" pitchFamily="34" charset="0"/>
              </a:rPr>
              <a:t>Du som hyr direkt via oss och inte via Umeå universitet eller SLU kommer att erbjudas flera olika alternativ för flytt. Du kan till exempel välja att flytta alla dina saker själv och får då en summa pengar för det. Du kan också välja att låta en flyttfirma flytta dina saker. Det gäller dock inte dig som hyr via universitet eller SLU.</a:t>
            </a: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15</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Du som hyr via universitetet kommer automatiskt att få hjälp från oss att flytta dina saker. Du kommer också att tilldelas en evakueringslägenhet. </a:t>
            </a:r>
          </a:p>
          <a:p>
            <a:endParaRPr lang="sv-SE" sz="110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pPr rtl="0"/>
            <a:fld id="{B338C20F-AC4A-49AD-87F8-E4257C5905F8}" type="slidenum">
              <a:rPr lang="sv-SE" smtClean="0"/>
              <a:t>16</a:t>
            </a:fld>
            <a:endParaRPr lang="sv-SE"/>
          </a:p>
        </p:txBody>
      </p:sp>
    </p:spTree>
    <p:extLst>
      <p:ext uri="{BB962C8B-B14F-4D97-AF65-F5344CB8AC3E}">
        <p14:creationId xmlns:p14="http://schemas.microsoft.com/office/powerpoint/2010/main" val="17680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får ett mejl från </a:t>
            </a:r>
            <a:r>
              <a:rPr lang="sv-SE" dirty="0" err="1"/>
              <a:t>Scrive</a:t>
            </a:r>
            <a:r>
              <a:rPr lang="sv-SE" dirty="0"/>
              <a:t> för Bostaden med fyra olika val beroende på hur du vill ordna med din flytt. Detta skickas ca 3 månader innan evakueringen startar.</a:t>
            </a:r>
          </a:p>
          <a:p>
            <a:endParaRPr lang="sv-SE" dirty="0"/>
          </a:p>
        </p:txBody>
      </p:sp>
      <p:sp>
        <p:nvSpPr>
          <p:cNvPr id="4" name="Platshållare för bildnummer 3"/>
          <p:cNvSpPr>
            <a:spLocks noGrp="1"/>
          </p:cNvSpPr>
          <p:nvPr>
            <p:ph type="sldNum" sz="quarter" idx="5"/>
          </p:nvPr>
        </p:nvSpPr>
        <p:spPr/>
        <p:txBody>
          <a:bodyPr/>
          <a:lstStyle/>
          <a:p>
            <a:fld id="{B338C20F-AC4A-49AD-87F8-E4257C5905F8}" type="slidenum">
              <a:rPr lang="sv-SE" smtClean="0"/>
              <a:t>17</a:t>
            </a:fld>
            <a:endParaRPr lang="sv-SE"/>
          </a:p>
        </p:txBody>
      </p:sp>
    </p:spTree>
    <p:extLst>
      <p:ext uri="{BB962C8B-B14F-4D97-AF65-F5344CB8AC3E}">
        <p14:creationId xmlns:p14="http://schemas.microsoft.com/office/powerpoint/2010/main" val="52249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Vår ambition är att evakueringen ska gå så smidigt till som möjligt för dig och därför finns fyra</a:t>
            </a:r>
            <a:r>
              <a:rPr lang="sv-SE" sz="1100" baseline="0" dirty="0">
                <a:latin typeface="Century Gothic" panose="020B0502020202020204" pitchFamily="34" charset="0"/>
              </a:rPr>
              <a:t> olika alternativ att välja bland beroende på hur du vill att flytten ska gå till och hur du vill bo under evakueringen. Om du ordnar flytt av grejer på egen hand ersätter vi dig för det. Och om du ordnar eget boende under renoveringen betalar du ingen hyra till Bostaden.</a:t>
            </a:r>
            <a:endParaRPr lang="sv-SE" sz="1100" dirty="0">
              <a:latin typeface="Century Gothic" panose="020B0502020202020204" pitchFamily="34" charset="0"/>
            </a:endParaRPr>
          </a:p>
          <a:p>
            <a:endParaRPr lang="sv-SE" sz="110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18</a:t>
            </a:fld>
            <a:endParaRPr lang="sv-SE"/>
          </a:p>
        </p:txBody>
      </p:sp>
    </p:spTree>
    <p:extLst>
      <p:ext uri="{BB962C8B-B14F-4D97-AF65-F5344CB8AC3E}">
        <p14:creationId xmlns:p14="http://schemas.microsoft.com/office/powerpoint/2010/main" val="313225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Flyttersättningen ska täcka kostnader för flytten båda vägarna. Du får hälften av pengarna när du flyttar till evakueringslägenheten och den andra hälften när du flyttar tillbaka till din renoverade lägenhet.</a:t>
            </a:r>
          </a:p>
        </p:txBody>
      </p:sp>
      <p:sp>
        <p:nvSpPr>
          <p:cNvPr id="4" name="Platshållare för bildnummer 3"/>
          <p:cNvSpPr>
            <a:spLocks noGrp="1"/>
          </p:cNvSpPr>
          <p:nvPr>
            <p:ph type="sldNum" sz="quarter" idx="5"/>
          </p:nvPr>
        </p:nvSpPr>
        <p:spPr/>
        <p:txBody>
          <a:bodyPr/>
          <a:lstStyle/>
          <a:p>
            <a:fld id="{B338C20F-AC4A-49AD-87F8-E4257C5905F8}" type="slidenum">
              <a:rPr lang="sv-SE" smtClean="0"/>
              <a:t>19</a:t>
            </a:fld>
            <a:endParaRPr lang="sv-SE"/>
          </a:p>
        </p:txBody>
      </p:sp>
    </p:spTree>
    <p:extLst>
      <p:ext uri="{BB962C8B-B14F-4D97-AF65-F5344CB8AC3E}">
        <p14:creationId xmlns:p14="http://schemas.microsoft.com/office/powerpoint/2010/main" val="417678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latin typeface="Century Gothic" panose="020B0502020202020204" pitchFamily="34" charset="0"/>
              </a:rPr>
              <a:t>Hemförsäkring</a:t>
            </a:r>
          </a:p>
          <a:p>
            <a:r>
              <a:rPr lang="sv-SE" sz="1100" dirty="0">
                <a:latin typeface="Century Gothic" panose="020B0502020202020204" pitchFamily="34" charset="0"/>
              </a:rPr>
              <a:t>Hemförsäkring är ett bra skydd för dig och ditt hem. Meddela ditt försäkringsbolag om den tillfälliga evakueringen. Om du inte redan har en försäkring bör du teckna en. </a:t>
            </a:r>
          </a:p>
          <a:p>
            <a:endParaRPr lang="sv-SE" sz="1100" dirty="0">
              <a:latin typeface="Century Gothic" panose="020B0502020202020204" pitchFamily="34" charset="0"/>
            </a:endParaRPr>
          </a:p>
          <a:p>
            <a:r>
              <a:rPr lang="sv-SE" sz="1100" b="1" dirty="0">
                <a:latin typeface="Century Gothic" panose="020B0502020202020204" pitchFamily="34" charset="0"/>
              </a:rPr>
              <a:t>Adressändra och gör flyttanmälan</a:t>
            </a:r>
          </a:p>
          <a:p>
            <a:r>
              <a:rPr lang="sv-SE" sz="1100" dirty="0">
                <a:latin typeface="Century Gothic" panose="020B0502020202020204" pitchFamily="34" charset="0"/>
              </a:rPr>
              <a:t>Glöm inte att adressändra och beställa eftersändning av din post i god tid före flytten. Adressändring och flyttanmälan gör du hos Svensk adressändring, www.adressandring.se eller ring på 020-97 98 99.</a:t>
            </a:r>
          </a:p>
          <a:p>
            <a:endParaRPr lang="sv-SE" sz="1100" dirty="0">
              <a:latin typeface="Century Gothic" panose="020B0502020202020204" pitchFamily="34" charset="0"/>
            </a:endParaRPr>
          </a:p>
          <a:p>
            <a:r>
              <a:rPr lang="sv-SE" sz="1100" b="1" dirty="0">
                <a:latin typeface="Century Gothic" panose="020B0502020202020204" pitchFamily="34" charset="0"/>
              </a:rPr>
              <a:t>Flytt av telefon och internet</a:t>
            </a:r>
          </a:p>
          <a:p>
            <a:r>
              <a:rPr lang="sv-SE" sz="1100" dirty="0">
                <a:latin typeface="Century Gothic" panose="020B0502020202020204" pitchFamily="34" charset="0"/>
              </a:rPr>
              <a:t>När du evakueras måste du anmäla flytt av fast telefon och internetabonnemang, om du har sådant. Kontakta dina leverantörer för mer information. </a:t>
            </a:r>
          </a:p>
          <a:p>
            <a:endParaRPr lang="sv-SE" sz="1100" dirty="0">
              <a:latin typeface="Century Gothic" panose="020B0502020202020204" pitchFamily="34" charset="0"/>
            </a:endParaRPr>
          </a:p>
          <a:p>
            <a:r>
              <a:rPr lang="sv-SE" sz="1100" dirty="0">
                <a:latin typeface="Century Gothic" panose="020B0502020202020204" pitchFamily="34" charset="0"/>
              </a:rPr>
              <a:t>Du som har fast telefoni eller ADSL via det analoga telefonnätet kommer efter renoveringen inte längre kunna använda dessa tjänster i lägenheten och bör därför säga upp ditt abonnemang. Istället finns möjlighet att teckna abonnemang för fast telefoni via </a:t>
            </a:r>
            <a:r>
              <a:rPr lang="sv-SE" sz="1100" dirty="0" err="1">
                <a:latin typeface="Century Gothic" panose="020B0502020202020204" pitchFamily="34" charset="0"/>
              </a:rPr>
              <a:t>Bostnet</a:t>
            </a:r>
            <a:r>
              <a:rPr lang="sv-SE" sz="1100" dirty="0">
                <a:latin typeface="Century Gothic" panose="020B0502020202020204" pitchFamily="34" charset="0"/>
              </a:rPr>
              <a:t>. Du som inte har fast telefoni påverkas inte.</a:t>
            </a:r>
          </a:p>
          <a:p>
            <a:endParaRPr lang="sv-SE" sz="1100" b="1" kern="1200" dirty="0">
              <a:solidFill>
                <a:schemeClr val="tx1"/>
              </a:solidFill>
              <a:effectLst/>
              <a:latin typeface="Century Gothic" panose="020B0502020202020204" pitchFamily="34" charset="0"/>
              <a:ea typeface="+mn-ea"/>
              <a:cs typeface="+mn-cs"/>
            </a:endParaRPr>
          </a:p>
          <a:p>
            <a:r>
              <a:rPr lang="sv-SE" sz="1100" b="1" kern="1200" dirty="0">
                <a:solidFill>
                  <a:schemeClr val="tx1"/>
                </a:solidFill>
                <a:effectLst/>
                <a:latin typeface="Century Gothic" panose="020B0502020202020204" pitchFamily="34" charset="0"/>
                <a:ea typeface="+mn-ea"/>
                <a:cs typeface="+mn-cs"/>
              </a:rPr>
              <a:t>Städa ur din lägenhet	</a:t>
            </a:r>
            <a:endParaRPr lang="sv-SE" sz="1100" kern="1200" dirty="0">
              <a:solidFill>
                <a:schemeClr val="tx1"/>
              </a:solidFill>
              <a:effectLst/>
              <a:latin typeface="Century Gothic" panose="020B0502020202020204" pitchFamily="34" charset="0"/>
              <a:ea typeface="+mn-ea"/>
              <a:cs typeface="+mn-cs"/>
            </a:endParaRPr>
          </a:p>
          <a:p>
            <a:r>
              <a:rPr lang="sv-SE" sz="1100" kern="1200" dirty="0">
                <a:solidFill>
                  <a:schemeClr val="tx1"/>
                </a:solidFill>
                <a:effectLst/>
                <a:latin typeface="Century Gothic" panose="020B0502020202020204" pitchFamily="34" charset="0"/>
                <a:ea typeface="+mn-ea"/>
                <a:cs typeface="+mn-cs"/>
              </a:rPr>
              <a:t>När du evakueras ska du tömma och </a:t>
            </a:r>
            <a:r>
              <a:rPr lang="sv-SE" sz="1100" kern="1200" dirty="0" err="1">
                <a:solidFill>
                  <a:schemeClr val="tx1"/>
                </a:solidFill>
                <a:effectLst/>
                <a:latin typeface="Century Gothic" panose="020B0502020202020204" pitchFamily="34" charset="0"/>
                <a:ea typeface="+mn-ea"/>
                <a:cs typeface="+mn-cs"/>
              </a:rPr>
              <a:t>grovstäda</a:t>
            </a:r>
            <a:r>
              <a:rPr lang="sv-SE" sz="1100" kern="1200" dirty="0">
                <a:solidFill>
                  <a:schemeClr val="tx1"/>
                </a:solidFill>
                <a:effectLst/>
                <a:latin typeface="Century Gothic" panose="020B0502020202020204" pitchFamily="34" charset="0"/>
                <a:ea typeface="+mn-ea"/>
                <a:cs typeface="+mn-cs"/>
              </a:rPr>
              <a:t> din lägenhet. Glöm inte att avfrosta frysen och rengöra avloppet i badrummet. Du behöver inte putsa fönstren. </a:t>
            </a:r>
          </a:p>
          <a:p>
            <a:endParaRPr lang="sv-SE" sz="1100" kern="1200" dirty="0">
              <a:solidFill>
                <a:schemeClr val="tx1"/>
              </a:solidFill>
              <a:effectLst/>
              <a:latin typeface="Century Gothic" panose="020B0502020202020204" pitchFamily="34" charset="0"/>
              <a:ea typeface="+mn-ea"/>
              <a:cs typeface="+mn-cs"/>
            </a:endParaRPr>
          </a:p>
          <a:p>
            <a:r>
              <a:rPr lang="sv-SE" sz="1100" kern="1200" dirty="0">
                <a:solidFill>
                  <a:schemeClr val="tx1"/>
                </a:solidFill>
                <a:effectLst/>
                <a:latin typeface="Century Gothic" panose="020B0502020202020204" pitchFamily="34" charset="0"/>
                <a:ea typeface="+mn-ea"/>
                <a:cs typeface="+mn-cs"/>
              </a:rPr>
              <a:t>Mer praktisk information får du i samma veva som du får veta vilken adress du kommer att evakueras till.</a:t>
            </a:r>
          </a:p>
          <a:p>
            <a:endParaRPr lang="sv-SE" dirty="0"/>
          </a:p>
        </p:txBody>
      </p:sp>
      <p:sp>
        <p:nvSpPr>
          <p:cNvPr id="4" name="Platshållare för bildnummer 3"/>
          <p:cNvSpPr>
            <a:spLocks noGrp="1"/>
          </p:cNvSpPr>
          <p:nvPr>
            <p:ph type="sldNum" sz="quarter" idx="5"/>
          </p:nvPr>
        </p:nvSpPr>
        <p:spPr/>
        <p:txBody>
          <a:bodyPr/>
          <a:lstStyle/>
          <a:p>
            <a:fld id="{B338C20F-AC4A-49AD-87F8-E4257C5905F8}" type="slidenum">
              <a:rPr lang="sv-SE" smtClean="0"/>
              <a:t>20</a:t>
            </a:fld>
            <a:endParaRPr lang="sv-SE"/>
          </a:p>
        </p:txBody>
      </p:sp>
    </p:spTree>
    <p:extLst>
      <p:ext uri="{BB962C8B-B14F-4D97-AF65-F5344CB8AC3E}">
        <p14:creationId xmlns:p14="http://schemas.microsoft.com/office/powerpoint/2010/main" val="64760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I</a:t>
            </a:r>
            <a:r>
              <a:rPr lang="sv-SE" sz="1100" baseline="0" dirty="0">
                <a:latin typeface="Century Gothic" panose="020B0502020202020204" pitchFamily="34" charset="0"/>
              </a:rPr>
              <a:t> </a:t>
            </a:r>
            <a:r>
              <a:rPr lang="sv-SE" sz="1100" dirty="0">
                <a:latin typeface="Century Gothic" panose="020B0502020202020204" pitchFamily="34" charset="0"/>
              </a:rPr>
              <a:t>slutet av 2017 genomförde vi en enkät bland er som bor på Pedagoggränd 3 och 11. Syftet med enkäten var att ta reda på vad ni tyckte om ert boende och vad som kunde göras bättre för att sedan kunna ta med det i planeringen av projektet. Här är</a:t>
            </a:r>
            <a:r>
              <a:rPr lang="sv-SE" sz="1100" baseline="0" dirty="0">
                <a:latin typeface="Century Gothic" panose="020B0502020202020204" pitchFamily="34" charset="0"/>
              </a:rPr>
              <a:t> några exempel på renoveringsåtgärder som framkom i enkäten och som vi kommer att göra i projektet.</a:t>
            </a:r>
            <a:endParaRPr lang="sv-SE" sz="1100"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a:lstStyle/>
          <a:p>
            <a:fld id="{B338C20F-AC4A-49AD-87F8-E4257C5905F8}" type="slidenum">
              <a:rPr lang="sv-SE" smtClean="0"/>
              <a:t>21</a:t>
            </a:fld>
            <a:endParaRPr lang="sv-SE"/>
          </a:p>
        </p:txBody>
      </p:sp>
    </p:spTree>
    <p:extLst>
      <p:ext uri="{BB962C8B-B14F-4D97-AF65-F5344CB8AC3E}">
        <p14:creationId xmlns:p14="http://schemas.microsoft.com/office/powerpoint/2010/main" val="361352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2</a:t>
            </a:fld>
            <a:endParaRPr lang="sv-SE"/>
          </a:p>
        </p:txBody>
      </p:sp>
    </p:spTree>
    <p:extLst>
      <p:ext uri="{BB962C8B-B14F-4D97-AF65-F5344CB8AC3E}">
        <p14:creationId xmlns:p14="http://schemas.microsoft.com/office/powerpoint/2010/main" val="409267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vår webb finns en projektsida om renoveringen. Sidan</a:t>
            </a:r>
            <a:r>
              <a:rPr lang="sv-SE" baseline="0" dirty="0"/>
              <a:t> uppdateras med jämna mellanrum under projektets gång. Sidan finns både på svenska och engelska.</a:t>
            </a:r>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22</a:t>
            </a:fld>
            <a:endParaRPr lang="sv-SE"/>
          </a:p>
        </p:txBody>
      </p:sp>
    </p:spTree>
    <p:extLst>
      <p:ext uri="{BB962C8B-B14F-4D97-AF65-F5344CB8AC3E}">
        <p14:creationId xmlns:p14="http://schemas.microsoft.com/office/powerpoint/2010/main" val="163683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338C20F-AC4A-49AD-87F8-E4257C5905F8}" type="slidenum">
              <a:rPr lang="sv-SE" smtClean="0"/>
              <a:t>23</a:t>
            </a:fld>
            <a:endParaRPr lang="sv-SE"/>
          </a:p>
        </p:txBody>
      </p:sp>
    </p:spTree>
    <p:extLst>
      <p:ext uri="{BB962C8B-B14F-4D97-AF65-F5344CB8AC3E}">
        <p14:creationId xmlns:p14="http://schemas.microsoft.com/office/powerpoint/2010/main" val="195803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agendan för kvällens möte ut.</a:t>
            </a:r>
          </a:p>
        </p:txBody>
      </p:sp>
      <p:sp>
        <p:nvSpPr>
          <p:cNvPr id="4" name="Platshållare för bildnummer 3"/>
          <p:cNvSpPr>
            <a:spLocks noGrp="1"/>
          </p:cNvSpPr>
          <p:nvPr>
            <p:ph type="sldNum" sz="quarter" idx="10"/>
          </p:nvPr>
        </p:nvSpPr>
        <p:spPr/>
        <p:txBody>
          <a:bodyPr/>
          <a:lstStyle/>
          <a:p>
            <a:fld id="{B338C20F-AC4A-49AD-87F8-E4257C5905F8}" type="slidenum">
              <a:rPr lang="sv-SE" smtClean="0"/>
              <a:t>3</a:t>
            </a:fld>
            <a:endParaRPr lang="sv-SE"/>
          </a:p>
        </p:txBody>
      </p:sp>
    </p:spTree>
    <p:extLst>
      <p:ext uri="{BB962C8B-B14F-4D97-AF65-F5344CB8AC3E}">
        <p14:creationId xmlns:p14="http://schemas.microsoft.com/office/powerpoint/2010/main" val="233131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Husen är byggda på 1960-talet. Fram tills idag är inga större renoveringar utförda. På senare år har vi haft stora problem med bland annat vattenskador</a:t>
            </a:r>
            <a:r>
              <a:rPr lang="sv-SE" sz="1100" baseline="0" dirty="0">
                <a:latin typeface="Century Gothic" panose="020B0502020202020204" pitchFamily="34" charset="0"/>
              </a:rPr>
              <a:t> och </a:t>
            </a:r>
            <a:r>
              <a:rPr lang="sv-SE" sz="1100" dirty="0">
                <a:latin typeface="Century Gothic" panose="020B0502020202020204" pitchFamily="34" charset="0"/>
              </a:rPr>
              <a:t>dåligt inomhusklimat samt el</a:t>
            </a:r>
            <a:r>
              <a:rPr lang="sv-SE" sz="1100" baseline="0" dirty="0">
                <a:latin typeface="Century Gothic" panose="020B0502020202020204" pitchFamily="34" charset="0"/>
              </a:rPr>
              <a:t> som inte uppfyller dagens krav.</a:t>
            </a:r>
          </a:p>
          <a:p>
            <a:endParaRPr lang="sv-SE" sz="1100" baseline="0" dirty="0">
              <a:latin typeface="Century Gothic" panose="020B0502020202020204" pitchFamily="34" charset="0"/>
            </a:endParaRPr>
          </a:p>
          <a:p>
            <a:r>
              <a:rPr lang="sv-SE" sz="1100" baseline="0" dirty="0">
                <a:latin typeface="Century Gothic" panose="020B0502020202020204" pitchFamily="34" charset="0"/>
              </a:rPr>
              <a:t>Anledningen är att vi gjorde en upphandling som sedan fick göras om då anbuden inte motsvarade förväntningarna.</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4</a:t>
            </a:fld>
            <a:endParaRPr lang="sv-SE"/>
          </a:p>
        </p:txBody>
      </p:sp>
    </p:spTree>
    <p:extLst>
      <p:ext uri="{BB962C8B-B14F-4D97-AF65-F5344CB8AC3E}">
        <p14:creationId xmlns:p14="http://schemas.microsoft.com/office/powerpoint/2010/main" val="68396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Hela projektet,</a:t>
            </a:r>
            <a:r>
              <a:rPr lang="sv-SE" sz="1100" baseline="0" dirty="0">
                <a:latin typeface="Century Gothic" panose="020B0502020202020204" pitchFamily="34" charset="0"/>
              </a:rPr>
              <a:t> det vill säga renoveringen av Pedagoggränd 11, </a:t>
            </a:r>
            <a:r>
              <a:rPr lang="sv-SE" sz="1100" dirty="0">
                <a:latin typeface="Century Gothic" panose="020B0502020202020204" pitchFamily="34" charset="0"/>
              </a:rPr>
              <a:t>beräknas pågå i cirka ett och halvt år. </a:t>
            </a:r>
          </a:p>
          <a:p>
            <a:endParaRPr lang="sv-SE" sz="1100" dirty="0">
              <a:latin typeface="Century Gothic" panose="020B0502020202020204" pitchFamily="34" charset="0"/>
            </a:endParaRPr>
          </a:p>
          <a:p>
            <a:r>
              <a:rPr lang="sv-SE" sz="1100" dirty="0">
                <a:latin typeface="Century Gothic" panose="020B0502020202020204" pitchFamily="34" charset="0"/>
              </a:rPr>
              <a:t>Renoveringen är omfattande och kommer att påverka hela lägenheten, bland annat kommer badrummen att totalrenoveras. Vi byter även avloppsstammarna, det vill säga avloppsrören, byter fönstren, sätter in nytt kök och nytt ventilationssystem, drar ny el och fräschar upp trapphuset med mera. </a:t>
            </a:r>
          </a:p>
          <a:p>
            <a:endParaRPr lang="sv-SE" sz="1100" dirty="0">
              <a:latin typeface="Century Gothic" panose="020B0502020202020204" pitchFamily="34" charset="0"/>
            </a:endParaRPr>
          </a:p>
          <a:p>
            <a:r>
              <a:rPr lang="sv-SE" sz="1100" dirty="0">
                <a:latin typeface="Century Gothic" panose="020B0502020202020204" pitchFamily="34" charset="0"/>
              </a:rPr>
              <a:t>Vi byter ut ventilationssystemet helt och hållet mot ett system med både till- och frånluft. Det ger bättre inomhusluft och är en viktig åtgärd ur hållbarhetssynpunkt eftersom man sparar energi. Det nya ventilationssystemet innebär att en gipstrumma sätts upp i tak- och väggvinkel i berörda rum. Trumman sätts upp i olika rum beroende på lägenhetstyp. Det nya ventilationssystemet gör även att värmen i din lägenhet blir</a:t>
            </a:r>
            <a:r>
              <a:rPr lang="sv-SE" sz="1100" baseline="0" dirty="0">
                <a:latin typeface="Century Gothic" panose="020B0502020202020204" pitchFamily="34" charset="0"/>
              </a:rPr>
              <a:t> </a:t>
            </a:r>
            <a:r>
              <a:rPr lang="sv-SE" sz="1100" dirty="0">
                <a:latin typeface="Century Gothic" panose="020B0502020202020204" pitchFamily="34" charset="0"/>
              </a:rPr>
              <a:t>jämnare. </a:t>
            </a:r>
          </a:p>
          <a:p>
            <a:endParaRPr lang="sv-SE" sz="1100" dirty="0">
              <a:latin typeface="Century Gothic" panose="020B0502020202020204" pitchFamily="34" charset="0"/>
            </a:endParaRPr>
          </a:p>
          <a:p>
            <a:r>
              <a:rPr lang="sv-SE" sz="1100" dirty="0">
                <a:latin typeface="Century Gothic" panose="020B0502020202020204" pitchFamily="34" charset="0"/>
              </a:rPr>
              <a:t>Vi byter fönster i alla lägenheter</a:t>
            </a:r>
            <a:r>
              <a:rPr lang="sv-SE" sz="1100" baseline="0" dirty="0">
                <a:latin typeface="Century Gothic" panose="020B0502020202020204" pitchFamily="34" charset="0"/>
              </a:rPr>
              <a:t> vilket bland annat </a:t>
            </a:r>
            <a:r>
              <a:rPr lang="sv-SE" sz="1100" dirty="0">
                <a:latin typeface="Century Gothic" panose="020B0502020202020204" pitchFamily="34" charset="0"/>
              </a:rPr>
              <a:t>isolerar från ljud utifrån, gör att det känns mindre dragigt och förhindrar att kall luft strömmar genom fönstret, så kallat kallras. </a:t>
            </a:r>
          </a:p>
          <a:p>
            <a:endParaRPr lang="sv-SE" sz="1100" dirty="0">
              <a:latin typeface="Century Gothic" panose="020B0502020202020204" pitchFamily="34" charset="0"/>
            </a:endParaRPr>
          </a:p>
          <a:p>
            <a:r>
              <a:rPr lang="sv-SE" sz="1100" dirty="0">
                <a:latin typeface="Century Gothic" panose="020B0502020202020204" pitchFamily="34" charset="0"/>
              </a:rPr>
              <a:t>De gamla avloppsledningarna och golvbrunnarna byts och det innebär också att badrummen behöver renoveras. Vi byter ytskikten (golv och väggar). Det</a:t>
            </a:r>
            <a:r>
              <a:rPr lang="sv-SE" sz="1100" baseline="0" dirty="0">
                <a:latin typeface="Century Gothic" panose="020B0502020202020204" pitchFamily="34" charset="0"/>
              </a:rPr>
              <a:t> blir </a:t>
            </a:r>
            <a:r>
              <a:rPr lang="sv-SE" sz="1100" dirty="0">
                <a:latin typeface="Century Gothic" panose="020B0502020202020204" pitchFamily="34" charset="0"/>
              </a:rPr>
              <a:t>plastmatta på golvet och väggen i duschen samt vitmålad väv på övrig väggyta. Badkaren tas bort i alla badrum.</a:t>
            </a:r>
          </a:p>
          <a:p>
            <a:endParaRPr lang="sv-SE" sz="1100" dirty="0">
              <a:latin typeface="Century Gothic" panose="020B0502020202020204" pitchFamily="34" charset="0"/>
            </a:endParaRPr>
          </a:p>
          <a:p>
            <a:r>
              <a:rPr lang="sv-SE" sz="1100" dirty="0">
                <a:latin typeface="Century Gothic" panose="020B0502020202020204" pitchFamily="34" charset="0"/>
              </a:rPr>
              <a:t>Vi totalrenoverar köket, höjer bänkhöjden till 90 cm som är dagens standard, sätter in ny köksutrustning, sätter in fler el-uttag, målar väggar och tak samt lägger ny golvmatta, byter kran och sätter in nya vitvaror samt förbereder för diskmaskin där det finns möjlighet att göra det. </a:t>
            </a:r>
          </a:p>
          <a:p>
            <a:endParaRPr lang="sv-SE" sz="1100" dirty="0">
              <a:latin typeface="Century Gothic" panose="020B0502020202020204" pitchFamily="34" charset="0"/>
            </a:endParaRPr>
          </a:p>
          <a:p>
            <a:r>
              <a:rPr lang="sv-SE" sz="1100" dirty="0">
                <a:latin typeface="Century Gothic" panose="020B0502020202020204" pitchFamily="34" charset="0"/>
              </a:rPr>
              <a:t>I många lägenheterna i huset </a:t>
            </a:r>
            <a:r>
              <a:rPr lang="sv-SE" sz="1100" baseline="0" dirty="0">
                <a:latin typeface="Century Gothic" panose="020B0502020202020204" pitchFamily="34" charset="0"/>
              </a:rPr>
              <a:t>klarar </a:t>
            </a:r>
            <a:r>
              <a:rPr lang="sv-SE" sz="1100" dirty="0">
                <a:latin typeface="Century Gothic" panose="020B0502020202020204" pitchFamily="34" charset="0"/>
              </a:rPr>
              <a:t>elen inte av att till exempel ugn och spisplattor är påslagna samtidigt.</a:t>
            </a:r>
            <a:r>
              <a:rPr lang="sv-SE" sz="1100" baseline="0" dirty="0">
                <a:latin typeface="Century Gothic" panose="020B0502020202020204" pitchFamily="34" charset="0"/>
              </a:rPr>
              <a:t> Vi kommer sätta in nya j</a:t>
            </a:r>
            <a:r>
              <a:rPr lang="sv-SE" sz="1100" dirty="0">
                <a:latin typeface="Century Gothic" panose="020B0502020202020204" pitchFamily="34" charset="0"/>
              </a:rPr>
              <a:t>ordade uttag, ny el-central i lägenheten med vippbrytare och jordfelsbrytare. </a:t>
            </a:r>
          </a:p>
          <a:p>
            <a:endParaRPr lang="sv-SE" sz="1100" dirty="0">
              <a:latin typeface="Century Gothic" panose="020B0502020202020204" pitchFamily="34" charset="0"/>
            </a:endParaRPr>
          </a:p>
          <a:p>
            <a:r>
              <a:rPr lang="sv-SE" sz="1100" dirty="0">
                <a:latin typeface="Century Gothic" panose="020B0502020202020204" pitchFamily="34" charset="0"/>
              </a:rPr>
              <a:t>De hus som har platta yttertak kommer att byggas om till sadeltak som är välvda. Vi kommer även att tilläggsisolera de tak vi bygger om.</a:t>
            </a:r>
          </a:p>
          <a:p>
            <a:endParaRPr lang="sv-SE" sz="1100" dirty="0">
              <a:latin typeface="Century Gothic" panose="020B0502020202020204" pitchFamily="34" charset="0"/>
            </a:endParaRPr>
          </a:p>
          <a:p>
            <a:r>
              <a:rPr lang="sv-SE" sz="1100" dirty="0">
                <a:latin typeface="Century Gothic" panose="020B0502020202020204" pitchFamily="34" charset="0"/>
              </a:rPr>
              <a:t>Vi byter ut de gamla lägenhetsdörrarna till nya moderna säkerhetsdörrar. Det innebär bättre ljudisolering mot trapphuset och en högre säkerhetsklass mot inbrott och brand. De nya dörrarna saknar brevinkast och därför monteras en postbox i entréplan där din post kommer att lämnas. Tidningshållare monteras på väggen bredvid ytterdörren. </a:t>
            </a:r>
          </a:p>
          <a:p>
            <a:endParaRPr lang="sv-SE" sz="1100" dirty="0">
              <a:latin typeface="Century Gothic" panose="020B0502020202020204" pitchFamily="34" charset="0"/>
            </a:endParaRPr>
          </a:p>
          <a:p>
            <a:r>
              <a:rPr lang="sv-SE" sz="1100" dirty="0">
                <a:latin typeface="Century Gothic" panose="020B0502020202020204" pitchFamily="34" charset="0"/>
              </a:rPr>
              <a:t>En tvättstuga byggs på gården. Tvättstugan i källaren tas bort. Tvättstugan kommer att innehålla tre bokningsbara rum. Du bokar tvättid genom ett nytt elektroniskt bokningssystem.</a:t>
            </a:r>
          </a:p>
          <a:p>
            <a:endParaRPr lang="sv-SE" sz="1100" dirty="0">
              <a:latin typeface="Century Gothic" panose="020B0502020202020204" pitchFamily="34" charset="0"/>
            </a:endParaRPr>
          </a:p>
          <a:p>
            <a:r>
              <a:rPr lang="sv-SE" sz="1100" dirty="0">
                <a:latin typeface="Century Gothic" panose="020B0502020202020204" pitchFamily="34" charset="0"/>
              </a:rPr>
              <a:t>De befintliga cykelförråden rivs och vi bygger nya cykelskärmtak.</a:t>
            </a:r>
          </a:p>
          <a:p>
            <a:endParaRPr lang="sv-SE" sz="1100" dirty="0">
              <a:latin typeface="Century Gothic" panose="020B0502020202020204" pitchFamily="34" charset="0"/>
            </a:endParaRPr>
          </a:p>
          <a:p>
            <a:endParaRPr lang="sv-SE" sz="1100" dirty="0">
              <a:latin typeface="Century Gothic" panose="020B0502020202020204" pitchFamily="34" charset="0"/>
            </a:endParaRPr>
          </a:p>
          <a:p>
            <a:endParaRPr lang="sv-SE" sz="110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5</a:t>
            </a:fld>
            <a:endParaRPr lang="sv-SE"/>
          </a:p>
        </p:txBody>
      </p:sp>
    </p:spTree>
    <p:extLst>
      <p:ext uri="{BB962C8B-B14F-4D97-AF65-F5344CB8AC3E}">
        <p14:creationId xmlns:p14="http://schemas.microsoft.com/office/powerpoint/2010/main" val="319769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När vi renoverar har vi som policy att göra</a:t>
            </a:r>
            <a:r>
              <a:rPr lang="sv-SE" sz="1100" baseline="0" dirty="0">
                <a:latin typeface="Century Gothic" panose="020B0502020202020204" pitchFamily="34" charset="0"/>
              </a:rPr>
              <a:t> om </a:t>
            </a:r>
            <a:r>
              <a:rPr lang="sv-SE" sz="1100" dirty="0">
                <a:latin typeface="Century Gothic" panose="020B0502020202020204" pitchFamily="34" charset="0"/>
              </a:rPr>
              <a:t>så att elen inte längre ingår i hyran. Det är ett sätt att öka medvetenheten</a:t>
            </a:r>
            <a:r>
              <a:rPr lang="sv-SE" sz="1100" baseline="0" dirty="0">
                <a:latin typeface="Century Gothic" panose="020B0502020202020204" pitchFamily="34" charset="0"/>
              </a:rPr>
              <a:t> om sin egen förbrukning </a:t>
            </a:r>
            <a:r>
              <a:rPr lang="sv-SE" sz="1100" dirty="0">
                <a:latin typeface="Century Gothic" panose="020B0502020202020204" pitchFamily="34" charset="0"/>
              </a:rPr>
              <a:t>och ett sätt för oss</a:t>
            </a:r>
            <a:r>
              <a:rPr lang="sv-SE" sz="1100" baseline="0" dirty="0">
                <a:latin typeface="Century Gothic" panose="020B0502020202020204" pitchFamily="34" charset="0"/>
              </a:rPr>
              <a:t> att ta ansvar och </a:t>
            </a:r>
            <a:r>
              <a:rPr lang="sv-SE" sz="1100" dirty="0">
                <a:latin typeface="Century Gothic" panose="020B0502020202020204" pitchFamily="34" charset="0"/>
              </a:rPr>
              <a:t>bli mer hållbara. Mer information om hur och när du som berörs ska teckna ett nytt elavtal kommer innan det är dags att flytta tillbaka till lägenheten.</a:t>
            </a:r>
          </a:p>
          <a:p>
            <a:endParaRPr lang="sv-SE" sz="1100" dirty="0">
              <a:latin typeface="Century Gothic" panose="020B0502020202020204" pitchFamily="34" charset="0"/>
            </a:endParaRPr>
          </a:p>
          <a:p>
            <a:r>
              <a:rPr lang="sv-SE" sz="1100" dirty="0">
                <a:latin typeface="Century Gothic" panose="020B0502020202020204" pitchFamily="34" charset="0"/>
              </a:rPr>
              <a:t>Fibernätet byts ut och kablarna kommer att dras om i lägenheten. Det innebär att bredbandsuttaget</a:t>
            </a:r>
            <a:r>
              <a:rPr lang="sv-SE" sz="1100" baseline="0" dirty="0">
                <a:latin typeface="Century Gothic" panose="020B0502020202020204" pitchFamily="34" charset="0"/>
              </a:rPr>
              <a:t> flyttas till hallen. </a:t>
            </a:r>
            <a:endParaRPr lang="sv-SE" sz="1100"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a:lstStyle/>
          <a:p>
            <a:fld id="{B338C20F-AC4A-49AD-87F8-E4257C5905F8}" type="slidenum">
              <a:rPr lang="sv-SE" smtClean="0"/>
              <a:t>7</a:t>
            </a:fld>
            <a:endParaRPr lang="sv-SE"/>
          </a:p>
        </p:txBody>
      </p:sp>
    </p:spTree>
    <p:extLst>
      <p:ext uri="{BB962C8B-B14F-4D97-AF65-F5344CB8AC3E}">
        <p14:creationId xmlns:p14="http://schemas.microsoft.com/office/powerpoint/2010/main" val="150052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I och med det nya ventilationssystemet som ska sättas in kommer vi i alla lägenheter behöva använda ett utrymme till ventilationsschaktet.</a:t>
            </a:r>
            <a:r>
              <a:rPr lang="sv-SE" sz="1100" baseline="0" dirty="0">
                <a:latin typeface="Century Gothic" panose="020B0502020202020204" pitchFamily="34" charset="0"/>
              </a:rPr>
              <a:t> Det innebär att vi sätter en gipstrumma i taket eller längs en vägg i något av rummen i alla lägenheter. I vissa lägenheter innebär det att vissa platsbyggda garderober försvinner. Dessa kommer att ersättas med nya garderober.</a:t>
            </a:r>
          </a:p>
          <a:p>
            <a:endParaRPr lang="sv-SE" sz="1100" baseline="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8</a:t>
            </a:fld>
            <a:endParaRPr lang="sv-SE"/>
          </a:p>
        </p:txBody>
      </p:sp>
    </p:spTree>
    <p:extLst>
      <p:ext uri="{BB962C8B-B14F-4D97-AF65-F5344CB8AC3E}">
        <p14:creationId xmlns:p14="http://schemas.microsoft.com/office/powerpoint/2010/main" val="318559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10</a:t>
            </a:fld>
            <a:endParaRPr lang="sv-SE"/>
          </a:p>
        </p:txBody>
      </p:sp>
    </p:spTree>
    <p:extLst>
      <p:ext uri="{BB962C8B-B14F-4D97-AF65-F5344CB8AC3E}">
        <p14:creationId xmlns:p14="http://schemas.microsoft.com/office/powerpoint/2010/main" val="260122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11</a:t>
            </a:fld>
            <a:endParaRPr lang="sv-SE"/>
          </a:p>
        </p:txBody>
      </p:sp>
    </p:spTree>
    <p:extLst>
      <p:ext uri="{BB962C8B-B14F-4D97-AF65-F5344CB8AC3E}">
        <p14:creationId xmlns:p14="http://schemas.microsoft.com/office/powerpoint/2010/main" val="41996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3" name="Picture 4" descr="Fliken rgb-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69175" y="457200"/>
            <a:ext cx="1774825" cy="6604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4000" b="1" i="0">
                <a:latin typeface="Century Gothic"/>
                <a:cs typeface="Century Gothic"/>
              </a:defRPr>
            </a:lvl1pPr>
          </a:lstStyle>
          <a:p>
            <a:r>
              <a:rPr lang="sv-SE"/>
              <a:t>Klicka här för att ändra format</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9F25D9E-89E3-2B4C-90D9-39AA5B1517A7}" type="datetime1">
              <a:rPr lang="sv-SE"/>
              <a:pPr>
                <a:defRPr/>
              </a:pPr>
              <a:t>2020-09-28</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96C57C5-AE09-5741-A8D8-2EF7345E9568}"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4034EE8-25A0-B741-8527-52236FB90DC5}" type="datetime1">
              <a:rPr lang="sv-SE"/>
              <a:pPr>
                <a:defRPr/>
              </a:pPr>
              <a:t>2020-09-28</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06B0AFC-F563-644E-9E93-2AEB03BEC25A}"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0D6E358-3BDF-1F46-96B7-6FC7397CFA84}" type="datetime1">
              <a:rPr lang="sv-SE"/>
              <a:pPr>
                <a:defRPr/>
              </a:pPr>
              <a:t>2020-09-28</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C09871A-0617-F044-AF7F-992DD1D19B46}"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372CA45-6C9B-464A-BCAB-1AE65486FEC6}" type="datetime1">
              <a:rPr lang="sv-SE"/>
              <a:pPr>
                <a:defRPr/>
              </a:pPr>
              <a:t>2020-09-28</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9B12998-62FE-854C-A841-1230BC6FB0EE}"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C237074-4E7C-CC49-BA67-3990CB262569}" type="datetime1">
              <a:rPr lang="sv-SE"/>
              <a:pPr>
                <a:defRPr/>
              </a:pPr>
              <a:t>2020-09-28</a:t>
            </a:fld>
            <a:endParaRPr lang="sv-S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1DC2CCE-C257-C441-ABB3-3A1F7098D0E7}"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F5F55D-AC3E-8B49-992C-74BC30556361}" type="datetime1">
              <a:rPr lang="sv-SE"/>
              <a:pPr>
                <a:defRPr/>
              </a:pPr>
              <a:t>2020-09-28</a:t>
            </a:fld>
            <a:endParaRPr lang="sv-S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55FDDC-DA22-884C-BB30-DF5B0D7170DE}"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3C67AB8-352B-8140-9A30-E3531C6D8F66}" type="datetime1">
              <a:rPr lang="sv-SE"/>
              <a:pPr>
                <a:defRPr/>
              </a:pPr>
              <a:t>2020-09-28</a:t>
            </a:fld>
            <a:endParaRPr lang="sv-S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F903D48-39D2-D143-B6EF-8834752A4C88}"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0B763F2-899F-9349-AB86-FA2BC7752386}" type="datetime1">
              <a:rPr lang="sv-SE"/>
              <a:pPr>
                <a:defRPr/>
              </a:pPr>
              <a:t>2020-09-28</a:t>
            </a:fld>
            <a:endParaRPr lang="sv-S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F2018E-DBBC-504B-A7D8-B32B2C76182F}"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C0FDBF3-A6C7-CB42-8E64-3AC3C4DFCB54}" type="datetime1">
              <a:rPr lang="sv-SE"/>
              <a:pPr>
                <a:defRPr/>
              </a:pPr>
              <a:t>2020-09-28</a:t>
            </a:fld>
            <a:endParaRPr lang="sv-S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CB73DD4-9DB7-7244-B330-090DBD433506}"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568ECAE-D947-F942-87A4-6A67B683830A}" type="datetime1">
              <a:rPr lang="sv-SE"/>
              <a:pPr>
                <a:defRPr/>
              </a:pPr>
              <a:t>2020-09-28</a:t>
            </a:fld>
            <a:endParaRPr lang="sv-S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sv-S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4A420B4-EF0D-C541-9E06-D277A419C9DB}"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10064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endParaRPr lang="sv-SE" dirty="0"/>
          </a:p>
        </p:txBody>
      </p:sp>
      <p:sp>
        <p:nvSpPr>
          <p:cNvPr id="1027" name="Text Placeholder 2"/>
          <p:cNvSpPr>
            <a:spLocks noGrp="1"/>
          </p:cNvSpPr>
          <p:nvPr>
            <p:ph type="body" idx="1"/>
          </p:nvPr>
        </p:nvSpPr>
        <p:spPr bwMode="auto">
          <a:xfrm>
            <a:off x="685800" y="2332038"/>
            <a:ext cx="7772400" cy="3992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28" name="Picture 6" descr="Fliken rgb-01.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369175" y="457200"/>
            <a:ext cx="1774825" cy="660400"/>
          </a:xfrm>
          <a:prstGeom prst="rect">
            <a:avLst/>
          </a:prstGeom>
          <a:noFill/>
          <a:ln w="9525">
            <a:noFill/>
            <a:miter lim="800000"/>
            <a:headEnd/>
            <a:tailEnd/>
          </a:ln>
        </p:spPr>
      </p:pic>
      <p:sp>
        <p:nvSpPr>
          <p:cNvPr id="5" name="Title Placeholder 1"/>
          <p:cNvSpPr txBox="1">
            <a:spLocks/>
          </p:cNvSpPr>
          <p:nvPr/>
        </p:nvSpPr>
        <p:spPr bwMode="auto">
          <a:xfrm>
            <a:off x="6781800" y="6324600"/>
            <a:ext cx="2209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FF0000"/>
                </a:solidFill>
                <a:effectLst/>
                <a:uLnTx/>
                <a:uFillTx/>
                <a:latin typeface="Century Gothic"/>
                <a:ea typeface="ＭＳ Ｐゴシック" pitchFamily="-65" charset="-128"/>
                <a:cs typeface="Century Gothic"/>
              </a:rPr>
              <a:t>Där du känner dig hemma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fontAlgn="base" hangingPunct="1">
        <a:spcBef>
          <a:spcPct val="0"/>
        </a:spcBef>
        <a:spcAft>
          <a:spcPct val="0"/>
        </a:spcAft>
        <a:defRPr sz="3200" b="1" kern="1200">
          <a:solidFill>
            <a:schemeClr val="tx1"/>
          </a:solidFill>
          <a:latin typeface="Century Gothic"/>
          <a:ea typeface="ＭＳ Ｐゴシック" pitchFamily="-65" charset="-128"/>
          <a:cs typeface="Century Gothic"/>
        </a:defRPr>
      </a:lvl1pPr>
      <a:lvl2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2pPr>
      <a:lvl3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3pPr>
      <a:lvl4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4pPr>
      <a:lvl5pPr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65" charset="0"/>
        <a:buChar char="•"/>
        <a:defRPr sz="2400" kern="1200">
          <a:solidFill>
            <a:schemeClr val="tx1"/>
          </a:solidFill>
          <a:latin typeface="Century Gothic Bold"/>
          <a:ea typeface="ＭＳ Ｐゴシック" pitchFamily="-65" charset="-128"/>
          <a:cs typeface="Century Gothic Bold"/>
        </a:defRPr>
      </a:lvl1pPr>
      <a:lvl2pPr marL="742950" indent="-285750" algn="l" defTabSz="457200" rtl="0" eaLnBrk="1" fontAlgn="base" hangingPunct="1">
        <a:spcBef>
          <a:spcPct val="20000"/>
        </a:spcBef>
        <a:spcAft>
          <a:spcPct val="0"/>
        </a:spcAft>
        <a:buFont typeface="Arial" pitchFamily="-65" charset="0"/>
        <a:buChar char="–"/>
        <a:defRPr kern="1200">
          <a:solidFill>
            <a:schemeClr val="tx1"/>
          </a:solidFill>
          <a:latin typeface="Century Gothic Bold"/>
          <a:ea typeface="ＭＳ Ｐゴシック" pitchFamily="-65" charset="-128"/>
          <a:cs typeface="Century Gothic Bold"/>
        </a:defRPr>
      </a:lvl2pPr>
      <a:lvl3pPr marL="1143000" indent="-228600" algn="l" defTabSz="457200" rtl="0" eaLnBrk="1" fontAlgn="base" hangingPunct="1">
        <a:spcBef>
          <a:spcPct val="20000"/>
        </a:spcBef>
        <a:spcAft>
          <a:spcPct val="0"/>
        </a:spcAft>
        <a:buFont typeface="Arial" pitchFamily="-65" charset="0"/>
        <a:buChar char="•"/>
        <a:defRPr sz="1600" kern="1200">
          <a:solidFill>
            <a:schemeClr val="tx1"/>
          </a:solidFill>
          <a:latin typeface="Century Gothic Bold"/>
          <a:ea typeface="ＭＳ Ｐゴシック" pitchFamily="-65" charset="-128"/>
          <a:cs typeface="Century Gothic Bold"/>
        </a:defRPr>
      </a:lvl3pPr>
      <a:lvl4pPr marL="1600200" indent="-228600" algn="l" defTabSz="457200" rtl="0" eaLnBrk="1" fontAlgn="base" hangingPunct="1">
        <a:spcBef>
          <a:spcPct val="20000"/>
        </a:spcBef>
        <a:spcAft>
          <a:spcPct val="0"/>
        </a:spcAft>
        <a:buFont typeface="Arial" pitchFamily="-65" charset="0"/>
        <a:buChar char="–"/>
        <a:defRPr sz="1200" kern="1200">
          <a:solidFill>
            <a:schemeClr val="tx1"/>
          </a:solidFill>
          <a:latin typeface="Century Gothic Bold"/>
          <a:ea typeface="ＭＳ Ｐゴシック" pitchFamily="-65" charset="-128"/>
          <a:cs typeface="Century Gothic Bold"/>
        </a:defRPr>
      </a:lvl4pPr>
      <a:lvl5pPr marL="2057400" indent="-228600" algn="l" defTabSz="457200" rtl="0" eaLnBrk="1" fontAlgn="base" hangingPunct="1">
        <a:spcBef>
          <a:spcPct val="20000"/>
        </a:spcBef>
        <a:spcAft>
          <a:spcPct val="0"/>
        </a:spcAft>
        <a:buFont typeface="Arial" pitchFamily="-65" charset="0"/>
        <a:buChar char="»"/>
        <a:defRPr sz="1200" kern="1200">
          <a:solidFill>
            <a:schemeClr val="tx1"/>
          </a:solidFill>
          <a:latin typeface="Century Gothic Bold"/>
          <a:ea typeface="ＭＳ Ｐゴシック" pitchFamily="-65" charset="-128"/>
          <a:cs typeface="Century Gothic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916832"/>
            <a:ext cx="6295997" cy="4200330"/>
          </a:xfrm>
          <a:prstGeom prst="rect">
            <a:avLst/>
          </a:prstGeom>
          <a:effectLst>
            <a:outerShdw blurRad="292100" dist="139700" dir="2700000" algn="tl" rotWithShape="0">
              <a:prstClr val="black">
                <a:alpha val="40000"/>
              </a:prstClr>
            </a:outerShdw>
          </a:effectLst>
        </p:spPr>
      </p:pic>
      <p:sp>
        <p:nvSpPr>
          <p:cNvPr id="6" name="Rubrik 1"/>
          <p:cNvSpPr txBox="1">
            <a:spLocks/>
          </p:cNvSpPr>
          <p:nvPr/>
        </p:nvSpPr>
        <p:spPr bwMode="auto">
          <a:xfrm>
            <a:off x="904056" y="446807"/>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4000" b="1" i="0" kern="1200">
                <a:solidFill>
                  <a:schemeClr val="tx1"/>
                </a:solidFill>
                <a:latin typeface="Century Gothic"/>
                <a:ea typeface="ＭＳ Ｐゴシック" pitchFamily="-65" charset="-128"/>
                <a:cs typeface="Century Gothic"/>
              </a:defRPr>
            </a:lvl1pPr>
            <a:lvl2pPr algn="l" defTabSz="457200" rtl="0" eaLnBrk="0" fontAlgn="base" hangingPunct="0">
              <a:spcBef>
                <a:spcPct val="0"/>
              </a:spcBef>
              <a:spcAft>
                <a:spcPct val="0"/>
              </a:spcAft>
              <a:defRPr sz="3200" b="1">
                <a:solidFill>
                  <a:schemeClr val="tx1"/>
                </a:solidFill>
                <a:latin typeface="Century Gothic" pitchFamily="-65" charset="0"/>
                <a:ea typeface="ＭＳ Ｐゴシック" pitchFamily="-65" charset="-128"/>
                <a:cs typeface="Century Gothic" pitchFamily="34" charset="0"/>
              </a:defRPr>
            </a:lvl2pPr>
            <a:lvl3pPr algn="l" defTabSz="457200" rtl="0" eaLnBrk="0" fontAlgn="base" hangingPunct="0">
              <a:spcBef>
                <a:spcPct val="0"/>
              </a:spcBef>
              <a:spcAft>
                <a:spcPct val="0"/>
              </a:spcAft>
              <a:defRPr sz="3200" b="1">
                <a:solidFill>
                  <a:schemeClr val="tx1"/>
                </a:solidFill>
                <a:latin typeface="Century Gothic" pitchFamily="-65" charset="0"/>
                <a:ea typeface="ＭＳ Ｐゴシック" pitchFamily="-65" charset="-128"/>
                <a:cs typeface="Century Gothic" pitchFamily="34" charset="0"/>
              </a:defRPr>
            </a:lvl3pPr>
            <a:lvl4pPr algn="l" defTabSz="457200" rtl="0" eaLnBrk="0" fontAlgn="base" hangingPunct="0">
              <a:spcBef>
                <a:spcPct val="0"/>
              </a:spcBef>
              <a:spcAft>
                <a:spcPct val="0"/>
              </a:spcAft>
              <a:defRPr sz="3200" b="1">
                <a:solidFill>
                  <a:schemeClr val="tx1"/>
                </a:solidFill>
                <a:latin typeface="Century Gothic" pitchFamily="-65" charset="0"/>
                <a:ea typeface="ＭＳ Ｐゴシック" pitchFamily="-65" charset="-128"/>
                <a:cs typeface="Century Gothic" pitchFamily="34" charset="0"/>
              </a:defRPr>
            </a:lvl4pPr>
            <a:lvl5pPr algn="l" defTabSz="457200" rtl="0" eaLnBrk="0" fontAlgn="base" hangingPunct="0">
              <a:spcBef>
                <a:spcPct val="0"/>
              </a:spcBef>
              <a:spcAft>
                <a:spcPct val="0"/>
              </a:spcAft>
              <a:defRPr sz="3200" b="1">
                <a:solidFill>
                  <a:schemeClr val="tx1"/>
                </a:solidFill>
                <a:latin typeface="Century Gothic" pitchFamily="-65" charset="0"/>
                <a:ea typeface="ＭＳ Ｐゴシック" pitchFamily="-65" charset="-128"/>
                <a:cs typeface="Century Gothic" pitchFamily="34" charset="0"/>
              </a:defRPr>
            </a:lvl5pPr>
            <a:lvl6pPr marL="4572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6pPr>
            <a:lvl7pPr marL="9144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7pPr>
            <a:lvl8pPr marL="13716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8pPr>
            <a:lvl9pPr marL="1828800" algn="l" defTabSz="457200" rtl="0" eaLnBrk="1" fontAlgn="base" hangingPunct="1">
              <a:spcBef>
                <a:spcPct val="0"/>
              </a:spcBef>
              <a:spcAft>
                <a:spcPct val="0"/>
              </a:spcAft>
              <a:defRPr sz="3200" b="1">
                <a:solidFill>
                  <a:schemeClr val="tx1"/>
                </a:solidFill>
                <a:latin typeface="Century Gothic" pitchFamily="-65" charset="0"/>
                <a:ea typeface="ＭＳ Ｐゴシック" pitchFamily="-65" charset="-128"/>
              </a:defRPr>
            </a:lvl9pPr>
          </a:lstStyle>
          <a:p>
            <a:r>
              <a:rPr lang="sv-SE" dirty="0"/>
              <a:t>Välkommen till informationsmöte</a:t>
            </a:r>
          </a:p>
        </p:txBody>
      </p:sp>
    </p:spTree>
    <p:extLst>
      <p:ext uri="{BB962C8B-B14F-4D97-AF65-F5344CB8AC3E}">
        <p14:creationId xmlns:p14="http://schemas.microsoft.com/office/powerpoint/2010/main" val="206315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13792"/>
            <a:ext cx="7772400" cy="1143000"/>
          </a:xfrm>
        </p:spPr>
        <p:txBody>
          <a:bodyPr/>
          <a:lstStyle/>
          <a:p>
            <a:r>
              <a:rPr lang="sv-SE" dirty="0"/>
              <a:t>Hyreshöjning</a:t>
            </a:r>
          </a:p>
        </p:txBody>
      </p:sp>
      <p:sp>
        <p:nvSpPr>
          <p:cNvPr id="5" name="Platshållare för innehåll 2"/>
          <p:cNvSpPr>
            <a:spLocks noGrp="1"/>
          </p:cNvSpPr>
          <p:nvPr>
            <p:ph idx="1"/>
          </p:nvPr>
        </p:nvSpPr>
        <p:spPr>
          <a:xfrm>
            <a:off x="685800" y="1628800"/>
            <a:ext cx="7486600" cy="4608512"/>
          </a:xfrm>
        </p:spPr>
        <p:txBody>
          <a:bodyPr/>
          <a:lstStyle/>
          <a:p>
            <a:endParaRPr lang="sv-SE" sz="1600" dirty="0">
              <a:latin typeface="Century Gothic" panose="020B0502020202020204" pitchFamily="34" charset="0"/>
            </a:endParaRPr>
          </a:p>
          <a:p>
            <a:endParaRPr lang="sv-SE" sz="1600" dirty="0">
              <a:latin typeface="Century Gothic" panose="020B0502020202020204" pitchFamily="34" charset="0"/>
            </a:endParaRPr>
          </a:p>
        </p:txBody>
      </p:sp>
      <p:sp>
        <p:nvSpPr>
          <p:cNvPr id="7" name="Rektangel 6"/>
          <p:cNvSpPr/>
          <p:nvPr/>
        </p:nvSpPr>
        <p:spPr>
          <a:xfrm>
            <a:off x="685800" y="1844824"/>
            <a:ext cx="7414592" cy="3551742"/>
          </a:xfrm>
          <a:prstGeom prst="rect">
            <a:avLst/>
          </a:prstGeom>
        </p:spPr>
        <p:txBody>
          <a:bodyPr wrap="square">
            <a:spAutoFit/>
          </a:bodyPr>
          <a:lstStyle/>
          <a:p>
            <a:pPr marL="342900" lvl="0" indent="-342900">
              <a:spcBef>
                <a:spcPct val="20000"/>
              </a:spcBef>
              <a:buFont typeface="Arial" pitchFamily="-65" charset="0"/>
              <a:buChar char="•"/>
            </a:pPr>
            <a:r>
              <a:rPr lang="sv-SE" sz="2000" dirty="0">
                <a:solidFill>
                  <a:prstClr val="black"/>
                </a:solidFill>
                <a:latin typeface="Century Gothic" panose="020B0502020202020204" pitchFamily="34" charset="0"/>
              </a:rPr>
              <a:t>När renoveringarna avslutats höjs hyrorna eftersom standarden i lägenheterna höjs. </a:t>
            </a:r>
          </a:p>
          <a:p>
            <a:pPr marL="342900" lvl="0" indent="-342900">
              <a:spcBef>
                <a:spcPct val="20000"/>
              </a:spcBef>
              <a:buFont typeface="Arial" pitchFamily="-65" charset="0"/>
              <a:buChar char="•"/>
            </a:pPr>
            <a:endParaRPr lang="sv-SE" sz="800" dirty="0">
              <a:solidFill>
                <a:prstClr val="black"/>
              </a:solidFill>
              <a:latin typeface="Century Gothic" panose="020B0502020202020204" pitchFamily="34" charset="0"/>
            </a:endParaRPr>
          </a:p>
          <a:p>
            <a:pPr marL="342900" lvl="0" indent="-342900">
              <a:spcBef>
                <a:spcPct val="20000"/>
              </a:spcBef>
              <a:buFont typeface="Arial" pitchFamily="-65" charset="0"/>
              <a:buChar char="•"/>
            </a:pPr>
            <a:r>
              <a:rPr lang="sv-SE" sz="2000" dirty="0">
                <a:solidFill>
                  <a:prstClr val="black"/>
                </a:solidFill>
                <a:latin typeface="Century Gothic" panose="020B0502020202020204" pitchFamily="34" charset="0"/>
              </a:rPr>
              <a:t>Den exakta hyreshöjningen kan du se på hyresgästgodkännandet som skickas ut efter detta informationsmöte. </a:t>
            </a:r>
          </a:p>
          <a:p>
            <a:pPr marL="342900" lvl="0" indent="-342900">
              <a:spcBef>
                <a:spcPct val="20000"/>
              </a:spcBef>
              <a:buFont typeface="Arial" pitchFamily="-65" charset="0"/>
              <a:buChar char="•"/>
            </a:pPr>
            <a:endParaRPr lang="sv-SE" sz="800" dirty="0">
              <a:solidFill>
                <a:prstClr val="black"/>
              </a:solidFill>
              <a:latin typeface="Century Gothic" panose="020B0502020202020204" pitchFamily="34" charset="0"/>
            </a:endParaRPr>
          </a:p>
          <a:p>
            <a:pPr marL="342900" lvl="0" indent="-342900">
              <a:spcBef>
                <a:spcPct val="20000"/>
              </a:spcBef>
              <a:buFont typeface="Arial" pitchFamily="-65" charset="0"/>
              <a:buChar char="•"/>
            </a:pPr>
            <a:r>
              <a:rPr lang="sv-SE" sz="2000" dirty="0">
                <a:solidFill>
                  <a:prstClr val="black"/>
                </a:solidFill>
                <a:latin typeface="Century Gothic" panose="020B0502020202020204" pitchFamily="34" charset="0"/>
              </a:rPr>
              <a:t>Den totala höjningen blir mellan 30 och 55 procent, beroende på lägenhetsstorlek och åtgärder.</a:t>
            </a:r>
          </a:p>
          <a:p>
            <a:pPr marL="342900" lvl="0" indent="-342900">
              <a:spcBef>
                <a:spcPct val="20000"/>
              </a:spcBef>
              <a:buFont typeface="Arial" pitchFamily="-65" charset="0"/>
              <a:buChar char="•"/>
            </a:pPr>
            <a:endParaRPr lang="sv-SE" sz="800" dirty="0">
              <a:solidFill>
                <a:prstClr val="black"/>
              </a:solidFill>
              <a:latin typeface="Century Gothic" panose="020B0502020202020204" pitchFamily="34" charset="0"/>
            </a:endParaRPr>
          </a:p>
          <a:p>
            <a:pPr marL="342900" indent="-342900">
              <a:spcBef>
                <a:spcPct val="20000"/>
              </a:spcBef>
              <a:buFont typeface="Arial" pitchFamily="-65" charset="0"/>
              <a:buChar char="•"/>
            </a:pPr>
            <a:r>
              <a:rPr lang="sv-SE" sz="2000" dirty="0">
                <a:solidFill>
                  <a:prstClr val="black"/>
                </a:solidFill>
                <a:latin typeface="Century Gothic" panose="020B0502020202020204" pitchFamily="34" charset="0"/>
              </a:rPr>
              <a:t>Hyrorna förhandlas med Hyresgästföreningen.</a:t>
            </a:r>
          </a:p>
          <a:p>
            <a:pPr marL="342900" lvl="0" indent="-342900">
              <a:spcBef>
                <a:spcPct val="20000"/>
              </a:spcBef>
              <a:buFont typeface="Arial" pitchFamily="-65" charset="0"/>
              <a:buChar char="•"/>
            </a:pPr>
            <a:endParaRPr lang="sv-SE"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7019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188977779"/>
              </p:ext>
            </p:extLst>
          </p:nvPr>
        </p:nvGraphicFramePr>
        <p:xfrm>
          <a:off x="756772" y="1556792"/>
          <a:ext cx="6480720" cy="3507424"/>
        </p:xfrm>
        <a:graphic>
          <a:graphicData uri="http://schemas.openxmlformats.org/drawingml/2006/table">
            <a:tbl>
              <a:tblPr firstRow="1" firstCol="1" bandRow="1">
                <a:tableStyleId>{5940675A-B579-460E-94D1-54222C63F5DA}</a:tableStyleId>
              </a:tblPr>
              <a:tblGrid>
                <a:gridCol w="295232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331748">
                <a:tc>
                  <a:txBody>
                    <a:bodyPr/>
                    <a:lstStyle/>
                    <a:p>
                      <a:pPr>
                        <a:spcAft>
                          <a:spcPts val="0"/>
                        </a:spcAft>
                      </a:pPr>
                      <a:r>
                        <a:rPr lang="sv-SE" sz="1800" b="1" dirty="0">
                          <a:effectLst/>
                          <a:latin typeface="Century Gothic" panose="020B0502020202020204" pitchFamily="34" charset="0"/>
                        </a:rPr>
                        <a:t>Lägenhetstyp</a:t>
                      </a:r>
                      <a:endParaRPr lang="sv-SE" sz="1800" b="1" dirty="0">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800" b="1" dirty="0">
                          <a:effectLst/>
                          <a:latin typeface="Century Gothic" panose="020B0502020202020204" pitchFamily="34" charset="0"/>
                        </a:rPr>
                        <a:t>Ungefärlig hyreshöjning</a:t>
                      </a:r>
                      <a:endParaRPr lang="sv-SE" sz="1800" b="1"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331748">
                <a:tc>
                  <a:txBody>
                    <a:bodyPr/>
                    <a:lstStyle/>
                    <a:p>
                      <a:pPr>
                        <a:spcAft>
                          <a:spcPts val="0"/>
                        </a:spcAft>
                      </a:pPr>
                      <a:r>
                        <a:rPr lang="sv-SE" sz="1400" dirty="0">
                          <a:effectLst/>
                          <a:latin typeface="Century Gothic" panose="020B0502020202020204" pitchFamily="34" charset="0"/>
                        </a:rPr>
                        <a:t>1 rum och kokvrå, möblerat och icke-möblerat</a:t>
                      </a:r>
                      <a:r>
                        <a:rPr lang="sv-SE" sz="1400" dirty="0">
                          <a:solidFill>
                            <a:srgbClr val="FF0000"/>
                          </a:solidFill>
                          <a:effectLst/>
                          <a:latin typeface="Century Gothic" panose="020B0502020202020204" pitchFamily="34" charset="0"/>
                        </a:rPr>
                        <a:t> </a:t>
                      </a:r>
                      <a:r>
                        <a:rPr lang="sv-SE" sz="1400" dirty="0">
                          <a:effectLst/>
                          <a:latin typeface="Century Gothic" panose="020B0502020202020204" pitchFamily="34" charset="0"/>
                        </a:rPr>
                        <a:t> </a:t>
                      </a:r>
                      <a:endParaRPr lang="sv-SE" sz="1400" b="0" dirty="0">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37–53 procent </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331748">
                <a:tc>
                  <a:txBody>
                    <a:bodyPr/>
                    <a:lstStyle/>
                    <a:p>
                      <a:pPr>
                        <a:spcAft>
                          <a:spcPts val="0"/>
                        </a:spcAft>
                      </a:pPr>
                      <a:r>
                        <a:rPr lang="sv-SE" sz="1400" dirty="0">
                          <a:effectLst/>
                          <a:highlight>
                            <a:srgbClr val="FFFF00"/>
                          </a:highlight>
                          <a:latin typeface="Century Gothic" panose="020B0502020202020204" pitchFamily="34" charset="0"/>
                        </a:rPr>
                        <a:t> </a:t>
                      </a: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tc>
                  <a:txBody>
                    <a:bodyPr/>
                    <a:lstStyle/>
                    <a:p>
                      <a:pPr>
                        <a:spcAft>
                          <a:spcPts val="0"/>
                        </a:spcAft>
                      </a:pPr>
                      <a:r>
                        <a:rPr lang="sv-SE" sz="1400" dirty="0">
                          <a:effectLst/>
                          <a:highlight>
                            <a:srgbClr val="FFFF00"/>
                          </a:highlight>
                          <a:latin typeface="Century Gothic" panose="020B0502020202020204" pitchFamily="34" charset="0"/>
                        </a:rPr>
                        <a:t> </a:t>
                      </a: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331748">
                <a:tc>
                  <a:txBody>
                    <a:bodyPr/>
                    <a:lstStyle/>
                    <a:p>
                      <a:pPr>
                        <a:spcAft>
                          <a:spcPts val="0"/>
                        </a:spcAft>
                      </a:pPr>
                      <a:r>
                        <a:rPr lang="sv-SE" sz="1400" dirty="0">
                          <a:effectLst/>
                          <a:latin typeface="Century Gothic" panose="020B0502020202020204" pitchFamily="34" charset="0"/>
                        </a:rPr>
                        <a:t>2 rum och kokvrå, möblerat</a:t>
                      </a:r>
                      <a:endParaRPr lang="sv-SE" sz="1400" b="0" dirty="0">
                        <a:solidFill>
                          <a:srgbClr val="FF0000"/>
                        </a:solidFill>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29–42 procent </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4"/>
                  </a:ext>
                </a:extLst>
              </a:tr>
              <a:tr h="331748">
                <a:tc>
                  <a:txBody>
                    <a:bodyPr/>
                    <a:lstStyle/>
                    <a:p>
                      <a:pPr>
                        <a:spcAft>
                          <a:spcPts val="0"/>
                        </a:spcAft>
                      </a:pPr>
                      <a:r>
                        <a:rPr lang="sv-SE" sz="1400" dirty="0">
                          <a:effectLst/>
                          <a:latin typeface="Century Gothic" panose="020B0502020202020204" pitchFamily="34" charset="0"/>
                        </a:rPr>
                        <a:t>2 rum och kök</a:t>
                      </a:r>
                      <a:endParaRPr lang="sv-SE" sz="1400" b="0" dirty="0">
                        <a:solidFill>
                          <a:srgbClr val="FF0000"/>
                        </a:solidFill>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43–45 procent</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5"/>
                  </a:ext>
                </a:extLst>
              </a:tr>
              <a:tr h="331748">
                <a:tc>
                  <a:txBody>
                    <a:bodyPr/>
                    <a:lstStyle/>
                    <a:p>
                      <a:pPr>
                        <a:spcAft>
                          <a:spcPts val="0"/>
                        </a:spcAft>
                      </a:pPr>
                      <a:r>
                        <a:rPr lang="sv-SE" sz="1400" dirty="0">
                          <a:effectLst/>
                          <a:latin typeface="Century Gothic" panose="020B0502020202020204" pitchFamily="34" charset="0"/>
                        </a:rPr>
                        <a:t>2 rum och kök, möblerat </a:t>
                      </a:r>
                      <a:endParaRPr lang="sv-SE" sz="1400" b="0" dirty="0">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40–45 procent</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7"/>
                  </a:ext>
                </a:extLst>
              </a:tr>
              <a:tr h="331748">
                <a:tc>
                  <a:txBody>
                    <a:bodyPr/>
                    <a:lstStyle/>
                    <a:p>
                      <a:pPr>
                        <a:spcAft>
                          <a:spcPts val="0"/>
                        </a:spcAft>
                      </a:pPr>
                      <a:r>
                        <a:rPr lang="sv-SE" sz="1400" dirty="0">
                          <a:effectLst/>
                          <a:highlight>
                            <a:srgbClr val="FFFF00"/>
                          </a:highlight>
                          <a:latin typeface="Century Gothic" panose="020B0502020202020204" pitchFamily="34" charset="0"/>
                        </a:rPr>
                        <a:t> </a:t>
                      </a: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tc>
                  <a:txBody>
                    <a:bodyPr/>
                    <a:lstStyle/>
                    <a:p>
                      <a:pPr>
                        <a:spcAft>
                          <a:spcPts val="0"/>
                        </a:spcAft>
                      </a:pPr>
                      <a:r>
                        <a:rPr lang="sv-SE" sz="1400" dirty="0">
                          <a:effectLst/>
                          <a:highlight>
                            <a:srgbClr val="FFFF00"/>
                          </a:highlight>
                          <a:latin typeface="Century Gothic" panose="020B0502020202020204" pitchFamily="34" charset="0"/>
                        </a:rPr>
                        <a:t> </a:t>
                      </a: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8"/>
                  </a:ext>
                </a:extLst>
              </a:tr>
              <a:tr h="331748">
                <a:tc>
                  <a:txBody>
                    <a:bodyPr/>
                    <a:lstStyle/>
                    <a:p>
                      <a:pPr>
                        <a:spcAft>
                          <a:spcPts val="0"/>
                        </a:spcAft>
                      </a:pPr>
                      <a:r>
                        <a:rPr lang="sv-SE" sz="1400" dirty="0">
                          <a:effectLst/>
                          <a:latin typeface="Century Gothic" panose="020B0502020202020204" pitchFamily="34" charset="0"/>
                        </a:rPr>
                        <a:t>3 rum och kök</a:t>
                      </a:r>
                      <a:r>
                        <a:rPr lang="sv-SE" sz="1400" baseline="0" dirty="0">
                          <a:effectLst/>
                          <a:latin typeface="Century Gothic" panose="020B0502020202020204" pitchFamily="34" charset="0"/>
                        </a:rPr>
                        <a:t>, möblerat eller omöblerat</a:t>
                      </a:r>
                      <a:endParaRPr lang="sv-SE" sz="1400" b="0" dirty="0">
                        <a:solidFill>
                          <a:srgbClr val="FF0000"/>
                        </a:solidFill>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47–50 procent</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09"/>
                  </a:ext>
                </a:extLst>
              </a:tr>
              <a:tr h="331748">
                <a:tc>
                  <a:txBody>
                    <a:bodyPr/>
                    <a:lstStyle/>
                    <a:p>
                      <a:pPr>
                        <a:spcAft>
                          <a:spcPts val="0"/>
                        </a:spcAft>
                      </a:pP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tc>
                  <a:txBody>
                    <a:bodyPr/>
                    <a:lstStyle/>
                    <a:p>
                      <a:pPr>
                        <a:spcAft>
                          <a:spcPts val="0"/>
                        </a:spcAft>
                      </a:pPr>
                      <a:endParaRPr lang="sv-SE" sz="1400" b="0" dirty="0">
                        <a:effectLst/>
                        <a:highlight>
                          <a:srgbClr val="FFFF00"/>
                        </a:highlight>
                        <a:latin typeface="Century Gothic" panose="020B0502020202020204" pitchFamily="34" charset="0"/>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10"/>
                  </a:ext>
                </a:extLst>
              </a:tr>
              <a:tr h="331748">
                <a:tc>
                  <a:txBody>
                    <a:bodyPr/>
                    <a:lstStyle/>
                    <a:p>
                      <a:pPr>
                        <a:spcAft>
                          <a:spcPts val="0"/>
                        </a:spcAft>
                      </a:pPr>
                      <a:r>
                        <a:rPr lang="sv-SE" sz="1400" dirty="0">
                          <a:effectLst/>
                          <a:latin typeface="Century Gothic" panose="020B0502020202020204" pitchFamily="34" charset="0"/>
                        </a:rPr>
                        <a:t>4 rum och kök </a:t>
                      </a:r>
                      <a:endParaRPr lang="sv-SE" sz="1400" b="0" dirty="0">
                        <a:solidFill>
                          <a:srgbClr val="FF0000"/>
                        </a:solidFill>
                        <a:effectLst/>
                        <a:latin typeface="Century Gothic" panose="020B0502020202020204" pitchFamily="34" charset="0"/>
                        <a:ea typeface="Calibri"/>
                        <a:cs typeface="Times New Roman"/>
                      </a:endParaRPr>
                    </a:p>
                  </a:txBody>
                  <a:tcPr marL="68580" marR="68580" marT="0" marB="0"/>
                </a:tc>
                <a:tc>
                  <a:txBody>
                    <a:bodyPr/>
                    <a:lstStyle/>
                    <a:p>
                      <a:pPr>
                        <a:spcAft>
                          <a:spcPts val="0"/>
                        </a:spcAft>
                      </a:pPr>
                      <a:r>
                        <a:rPr lang="sv-SE" sz="1400" dirty="0">
                          <a:effectLst/>
                          <a:latin typeface="Century Gothic" panose="020B0502020202020204" pitchFamily="34" charset="0"/>
                        </a:rPr>
                        <a:t>Cirka 45–47 procent</a:t>
                      </a:r>
                      <a:endParaRPr lang="sv-SE" sz="1400" b="0" dirty="0">
                        <a:effectLst/>
                        <a:latin typeface="Century Gothic" panose="020B0502020202020204" pitchFamily="34" charset="0"/>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6" name="textruta 5"/>
          <p:cNvSpPr txBox="1"/>
          <p:nvPr/>
        </p:nvSpPr>
        <p:spPr>
          <a:xfrm>
            <a:off x="539552" y="624156"/>
            <a:ext cx="6624736" cy="523220"/>
          </a:xfrm>
          <a:prstGeom prst="rect">
            <a:avLst/>
          </a:prstGeom>
          <a:noFill/>
        </p:spPr>
        <p:txBody>
          <a:bodyPr wrap="square" rtlCol="0">
            <a:spAutoFit/>
          </a:bodyPr>
          <a:lstStyle/>
          <a:p>
            <a:r>
              <a:rPr lang="sv-SE" sz="2800" b="1" dirty="0">
                <a:latin typeface="Century Gothic" panose="020B0502020202020204" pitchFamily="34" charset="0"/>
              </a:rPr>
              <a:t>Så mycket höjs hyran</a:t>
            </a:r>
            <a:endParaRPr lang="sv-SE" sz="2800" b="1" dirty="0">
              <a:highlight>
                <a:srgbClr val="FFFF00"/>
              </a:highlight>
              <a:latin typeface="Century Gothic" panose="020B0502020202020204" pitchFamily="34" charset="0"/>
            </a:endParaRPr>
          </a:p>
        </p:txBody>
      </p:sp>
    </p:spTree>
    <p:extLst>
      <p:ext uri="{BB962C8B-B14F-4D97-AF65-F5344CB8AC3E}">
        <p14:creationId xmlns:p14="http://schemas.microsoft.com/office/powerpoint/2010/main" val="33388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764704"/>
            <a:ext cx="7772400" cy="1143000"/>
          </a:xfrm>
        </p:spPr>
        <p:txBody>
          <a:bodyPr/>
          <a:lstStyle/>
          <a:p>
            <a:r>
              <a:rPr lang="sv-SE" dirty="0"/>
              <a:t>Exempel på vad som påverkar hyran</a:t>
            </a:r>
          </a:p>
        </p:txBody>
      </p:sp>
      <p:sp>
        <p:nvSpPr>
          <p:cNvPr id="3" name="Platshållare för innehåll 2"/>
          <p:cNvSpPr>
            <a:spLocks noGrp="1"/>
          </p:cNvSpPr>
          <p:nvPr>
            <p:ph idx="1"/>
          </p:nvPr>
        </p:nvSpPr>
        <p:spPr>
          <a:xfrm>
            <a:off x="685800" y="1916832"/>
            <a:ext cx="7772400" cy="3992562"/>
          </a:xfrm>
        </p:spPr>
        <p:txBody>
          <a:bodyPr/>
          <a:lstStyle/>
          <a:p>
            <a:r>
              <a:rPr lang="sv-SE" sz="2000" dirty="0">
                <a:latin typeface="Century Gothic" panose="020B0502020202020204" pitchFamily="34" charset="0"/>
              </a:rPr>
              <a:t>Du som efter renoveringen betalar hushållsel själv får en procentuellt lägre höjning av hyran.</a:t>
            </a:r>
          </a:p>
          <a:p>
            <a:r>
              <a:rPr lang="sv-SE" sz="2000" dirty="0">
                <a:latin typeface="Century Gothic" panose="020B0502020202020204" pitchFamily="34" charset="0"/>
              </a:rPr>
              <a:t>Högre standard på till exempel fönster ger en hyreshöjning.</a:t>
            </a:r>
          </a:p>
          <a:p>
            <a:r>
              <a:rPr lang="sv-SE" sz="2000" dirty="0">
                <a:latin typeface="Century Gothic" panose="020B0502020202020204" pitchFamily="34" charset="0"/>
              </a:rPr>
              <a:t>Högre standard i kök ger en hyreshöjning.</a:t>
            </a:r>
          </a:p>
          <a:p>
            <a:r>
              <a:rPr lang="sv-SE" sz="2000" dirty="0">
                <a:latin typeface="Century Gothic" panose="020B0502020202020204" pitchFamily="34" charset="0"/>
              </a:rPr>
              <a:t>Från halvkakel i badrummet till plastmatta ger ett avdrag på hyran och en procentuellt lägre ökning.</a:t>
            </a:r>
          </a:p>
          <a:p>
            <a:r>
              <a:rPr lang="sv-SE" sz="2000" dirty="0">
                <a:latin typeface="Century Gothic" panose="020B0502020202020204" pitchFamily="34" charset="0"/>
              </a:rPr>
              <a:t>Anledning till att höjningen skiljer sig åt mellan lägenhetstyperna beror bland annat på att det är stor skillnad i lägenhetsstorlek och att de har olika kökstyper. Vissa har till exempel kokvrå medan andra har ett riktigt kök. </a:t>
            </a:r>
          </a:p>
          <a:p>
            <a:endParaRPr lang="sv-SE" sz="2000" dirty="0">
              <a:latin typeface="Century Gothic" panose="020B0502020202020204" pitchFamily="34" charset="0"/>
            </a:endParaRP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9988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13792"/>
            <a:ext cx="7772400" cy="1143000"/>
          </a:xfrm>
        </p:spPr>
        <p:txBody>
          <a:bodyPr/>
          <a:lstStyle/>
          <a:p>
            <a:r>
              <a:rPr lang="sv-SE" dirty="0"/>
              <a:t>Hyresgästgodkännande</a:t>
            </a:r>
          </a:p>
        </p:txBody>
      </p:sp>
      <p:sp>
        <p:nvSpPr>
          <p:cNvPr id="3" name="Platshållare för innehåll 2"/>
          <p:cNvSpPr>
            <a:spLocks noGrp="1"/>
          </p:cNvSpPr>
          <p:nvPr>
            <p:ph idx="1"/>
          </p:nvPr>
        </p:nvSpPr>
        <p:spPr>
          <a:xfrm>
            <a:off x="539552" y="1668686"/>
            <a:ext cx="4248472" cy="3992562"/>
          </a:xfrm>
        </p:spPr>
        <p:txBody>
          <a:bodyPr/>
          <a:lstStyle/>
          <a:p>
            <a:r>
              <a:rPr lang="sv-SE" sz="1800" dirty="0">
                <a:latin typeface="Century Gothic" panose="020B0502020202020204" pitchFamily="34" charset="0"/>
              </a:rPr>
              <a:t>Eftersom renoveringen innebär en hyreshöjning måste vi enligt lag få ditt godkännande innan vi kan börja renovera. </a:t>
            </a:r>
          </a:p>
          <a:p>
            <a:endParaRPr lang="sv-SE" sz="800" dirty="0">
              <a:latin typeface="Century Gothic" panose="020B0502020202020204" pitchFamily="34" charset="0"/>
            </a:endParaRPr>
          </a:p>
          <a:p>
            <a:r>
              <a:rPr lang="sv-SE" sz="1800" dirty="0">
                <a:latin typeface="Century Gothic" panose="020B0502020202020204" pitchFamily="34" charset="0"/>
              </a:rPr>
              <a:t>Vi skickar ut godkännandet efter det här mötet.</a:t>
            </a:r>
          </a:p>
          <a:p>
            <a:pPr marL="0" indent="0">
              <a:buNone/>
            </a:pPr>
            <a:endParaRPr lang="sv-SE" sz="800" dirty="0">
              <a:solidFill>
                <a:srgbClr val="FF0000"/>
              </a:solidFill>
              <a:latin typeface="Century Gothic" panose="020B0502020202020204" pitchFamily="34" charset="0"/>
            </a:endParaRPr>
          </a:p>
          <a:p>
            <a:r>
              <a:rPr lang="sv-SE" sz="1800" dirty="0">
                <a:latin typeface="Century Gothic" panose="020B0502020202020204" pitchFamily="34" charset="0"/>
              </a:rPr>
              <a:t>Du som hyr via Umeå universitet eller SLU får inget godkännande att signera – det signeras av din handläggare.</a:t>
            </a:r>
          </a:p>
        </p:txBody>
      </p:sp>
    </p:spTree>
    <p:extLst>
      <p:ext uri="{BB962C8B-B14F-4D97-AF65-F5344CB8AC3E}">
        <p14:creationId xmlns:p14="http://schemas.microsoft.com/office/powerpoint/2010/main" val="377581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404664"/>
            <a:ext cx="7772400" cy="1143000"/>
          </a:xfrm>
        </p:spPr>
        <p:txBody>
          <a:bodyPr/>
          <a:lstStyle/>
          <a:p>
            <a:r>
              <a:rPr lang="sv-SE" dirty="0"/>
              <a:t>Om evakueringen</a:t>
            </a:r>
          </a:p>
        </p:txBody>
      </p:sp>
      <p:sp>
        <p:nvSpPr>
          <p:cNvPr id="3" name="Platshållare för innehåll 2"/>
          <p:cNvSpPr>
            <a:spLocks noGrp="1"/>
          </p:cNvSpPr>
          <p:nvPr>
            <p:ph idx="1"/>
          </p:nvPr>
        </p:nvSpPr>
        <p:spPr>
          <a:xfrm>
            <a:off x="467544" y="1918658"/>
            <a:ext cx="5398368" cy="3992562"/>
          </a:xfrm>
        </p:spPr>
        <p:txBody>
          <a:bodyPr/>
          <a:lstStyle/>
          <a:p>
            <a:r>
              <a:rPr lang="sv-SE" sz="2000" dirty="0">
                <a:latin typeface="Century Gothic" panose="020B0502020202020204" pitchFamily="34" charset="0"/>
              </a:rPr>
              <a:t>Görs preliminärt januari 2021</a:t>
            </a:r>
            <a:endParaRPr lang="sv-SE" sz="600" dirty="0">
              <a:latin typeface="Century Gothic" panose="020B0502020202020204" pitchFamily="34" charset="0"/>
            </a:endParaRPr>
          </a:p>
          <a:p>
            <a:r>
              <a:rPr lang="sv-SE" sz="2000" dirty="0">
                <a:latin typeface="Century Gothic" panose="020B0502020202020204" pitchFamily="34" charset="0"/>
              </a:rPr>
              <a:t>Info om evakueringsadress meddelas ca 6 veckor innan. </a:t>
            </a:r>
          </a:p>
          <a:p>
            <a:endParaRPr lang="sv-SE" sz="600" dirty="0">
              <a:latin typeface="Century Gothic" panose="020B0502020202020204" pitchFamily="34" charset="0"/>
            </a:endParaRPr>
          </a:p>
          <a:p>
            <a:r>
              <a:rPr lang="sv-SE" sz="2000" dirty="0">
                <a:latin typeface="Century Gothic" panose="020B0502020202020204" pitchFamily="34" charset="0"/>
              </a:rPr>
              <a:t>Total evakueringstid cirka 9 månader. Preliminär återflytt vintern 2021.</a:t>
            </a:r>
          </a:p>
          <a:p>
            <a:endParaRPr lang="sv-SE" sz="600" dirty="0">
              <a:highlight>
                <a:srgbClr val="FFFF00"/>
              </a:highlight>
              <a:latin typeface="Century Gothic" panose="020B0502020202020204" pitchFamily="34" charset="0"/>
            </a:endParaRPr>
          </a:p>
          <a:p>
            <a:r>
              <a:rPr lang="sv-SE" sz="2000" dirty="0">
                <a:latin typeface="Century Gothic" panose="020B0502020202020204" pitchFamily="34" charset="0"/>
              </a:rPr>
              <a:t>Evakueringslägenheterna finns på Ålidhem. </a:t>
            </a:r>
          </a:p>
          <a:p>
            <a:endParaRPr lang="sv-SE" sz="600" dirty="0">
              <a:latin typeface="Century Gothic" panose="020B0502020202020204" pitchFamily="34" charset="0"/>
            </a:endParaRPr>
          </a:p>
          <a:p>
            <a:r>
              <a:rPr lang="sv-SE" sz="2000" dirty="0">
                <a:latin typeface="Century Gothic" panose="020B0502020202020204" pitchFamily="34" charset="0"/>
              </a:rPr>
              <a:t>Ambitionen är att du så långt det är möjligt ska få en lika stor lägenhet som du har idag. </a:t>
            </a:r>
          </a:p>
          <a:p>
            <a:endParaRPr lang="sv-SE" sz="1600" dirty="0">
              <a:latin typeface="Century Gothic" panose="020B0502020202020204" pitchFamily="34" charset="0"/>
            </a:endParaRPr>
          </a:p>
          <a:p>
            <a:pPr marL="0" indent="0">
              <a:buNone/>
            </a:pPr>
            <a:r>
              <a:rPr lang="sv-SE" sz="1600" dirty="0">
                <a:latin typeface="Century Gothic" panose="020B0502020202020204" pitchFamily="34" charset="0"/>
              </a:rPr>
              <a:t> </a:t>
            </a:r>
          </a:p>
          <a:p>
            <a:endParaRPr lang="sv-SE" dirty="0"/>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160" y="1809733"/>
            <a:ext cx="2808312" cy="4210412"/>
          </a:xfrm>
          <a:prstGeom prst="rect">
            <a:avLst/>
          </a:prstGeom>
          <a:effectLst>
            <a:outerShdw blurRad="292100" dist="139700" dir="2700000" algn="tl" rotWithShape="0">
              <a:prstClr val="black">
                <a:alpha val="40000"/>
              </a:prstClr>
            </a:outerShdw>
          </a:effectLst>
        </p:spPr>
      </p:pic>
    </p:spTree>
    <p:extLst>
      <p:ext uri="{BB962C8B-B14F-4D97-AF65-F5344CB8AC3E}">
        <p14:creationId xmlns:p14="http://schemas.microsoft.com/office/powerpoint/2010/main" val="380948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1143000"/>
          </a:xfrm>
        </p:spPr>
        <p:txBody>
          <a:bodyPr/>
          <a:lstStyle/>
          <a:p>
            <a:r>
              <a:rPr lang="sv-SE" dirty="0"/>
              <a:t>Evakuering – så funkar det</a:t>
            </a:r>
          </a:p>
        </p:txBody>
      </p:sp>
      <p:sp>
        <p:nvSpPr>
          <p:cNvPr id="3" name="Platshållare för innehåll 2"/>
          <p:cNvSpPr>
            <a:spLocks noGrp="1"/>
          </p:cNvSpPr>
          <p:nvPr>
            <p:ph idx="1"/>
          </p:nvPr>
        </p:nvSpPr>
        <p:spPr>
          <a:xfrm>
            <a:off x="707256" y="1844824"/>
            <a:ext cx="6601047" cy="4320480"/>
          </a:xfrm>
        </p:spPr>
        <p:txBody>
          <a:bodyPr/>
          <a:lstStyle/>
          <a:p>
            <a:r>
              <a:rPr lang="sv-SE" sz="1800" dirty="0">
                <a:latin typeface="Century Gothic" panose="020B0502020202020204" pitchFamily="34" charset="0"/>
              </a:rPr>
              <a:t>Du evakueras ungefär en månad innan renoveringen startar. </a:t>
            </a:r>
          </a:p>
          <a:p>
            <a:r>
              <a:rPr lang="sv-SE" sz="1800" dirty="0">
                <a:latin typeface="Century Gothic" panose="020B0502020202020204" pitchFamily="34" charset="0"/>
              </a:rPr>
              <a:t>Du har ingen tillgång till lägenheten när den renoveras.</a:t>
            </a:r>
          </a:p>
          <a:p>
            <a:r>
              <a:rPr lang="sv-SE" sz="1800" dirty="0">
                <a:latin typeface="Century Gothic" panose="020B0502020202020204" pitchFamily="34" charset="0"/>
              </a:rPr>
              <a:t>Du behåller el-abonnemanget i din lägenhet och betalar ingen el i evakueringslägenheten.</a:t>
            </a:r>
          </a:p>
          <a:p>
            <a:r>
              <a:rPr lang="sv-SE" sz="1800" dirty="0">
                <a:latin typeface="Century Gothic" panose="020B0502020202020204" pitchFamily="34" charset="0"/>
              </a:rPr>
              <a:t>Du betalar den lägre hyran. </a:t>
            </a:r>
          </a:p>
          <a:p>
            <a:r>
              <a:rPr lang="sv-SE" sz="1800" dirty="0">
                <a:latin typeface="Century Gothic" panose="020B0502020202020204" pitchFamily="34" charset="0"/>
              </a:rPr>
              <a:t>Du ombesörjer det praktiska och vi står för omkostnaderna runt flytten – till exempel flytt av telefon och flyttanmälan. </a:t>
            </a:r>
          </a:p>
          <a:p>
            <a:r>
              <a:rPr lang="sv-SE" sz="1800" dirty="0">
                <a:latin typeface="Century Gothic" panose="020B0502020202020204" pitchFamily="34" charset="0"/>
              </a:rPr>
              <a:t>Vi kommer att erbjuda olika alternativ för flytt.</a:t>
            </a:r>
          </a:p>
          <a:p>
            <a:r>
              <a:rPr lang="sv-SE" sz="1800" dirty="0">
                <a:latin typeface="Century Gothic" panose="020B0502020202020204" pitchFamily="34" charset="0"/>
              </a:rPr>
              <a:t>Du som hyr via universitet och SLU flyttas av flyttfirma.</a:t>
            </a:r>
          </a:p>
          <a:p>
            <a:endParaRPr lang="sv-SE" sz="1600" dirty="0">
              <a:latin typeface="Century Gothic" panose="020B0502020202020204" pitchFamily="34" charset="0"/>
            </a:endParaRPr>
          </a:p>
          <a:p>
            <a:pPr marL="0" indent="0">
              <a:buNone/>
            </a:pPr>
            <a:r>
              <a:rPr lang="sv-SE" sz="1600" dirty="0">
                <a:latin typeface="Century Gothic" panose="020B0502020202020204" pitchFamily="34" charset="0"/>
              </a:rPr>
              <a:t> </a:t>
            </a:r>
          </a:p>
          <a:p>
            <a:endParaRPr lang="sv-SE" dirty="0"/>
          </a:p>
        </p:txBody>
      </p:sp>
    </p:spTree>
    <p:extLst>
      <p:ext uri="{BB962C8B-B14F-4D97-AF65-F5344CB8AC3E}">
        <p14:creationId xmlns:p14="http://schemas.microsoft.com/office/powerpoint/2010/main" val="46039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629816"/>
            <a:ext cx="7772400" cy="1143000"/>
          </a:xfrm>
        </p:spPr>
        <p:txBody>
          <a:bodyPr rtlCol="0"/>
          <a:lstStyle/>
          <a:p>
            <a:pPr rtl="0"/>
            <a:r>
              <a:rPr lang="en-GB" dirty="0" err="1"/>
              <a:t>För</a:t>
            </a:r>
            <a:r>
              <a:rPr lang="en-GB" dirty="0"/>
              <a:t> dig </a:t>
            </a:r>
            <a:r>
              <a:rPr lang="en-GB" dirty="0" err="1"/>
              <a:t>som</a:t>
            </a:r>
            <a:r>
              <a:rPr lang="en-GB" dirty="0"/>
              <a:t> </a:t>
            </a:r>
            <a:r>
              <a:rPr lang="en-GB" dirty="0" err="1"/>
              <a:t>hyr</a:t>
            </a:r>
            <a:r>
              <a:rPr lang="en-GB" dirty="0"/>
              <a:t> via </a:t>
            </a:r>
            <a:br>
              <a:rPr lang="en-GB" dirty="0"/>
            </a:br>
            <a:r>
              <a:rPr lang="en-GB" dirty="0" err="1"/>
              <a:t>Umeå</a:t>
            </a:r>
            <a:r>
              <a:rPr lang="en-GB" dirty="0"/>
              <a:t> </a:t>
            </a:r>
            <a:r>
              <a:rPr lang="en-GB" dirty="0" err="1"/>
              <a:t>universitet</a:t>
            </a:r>
            <a:r>
              <a:rPr lang="en-GB" dirty="0"/>
              <a:t> </a:t>
            </a:r>
            <a:r>
              <a:rPr lang="en-GB" dirty="0" err="1"/>
              <a:t>eller</a:t>
            </a:r>
            <a:r>
              <a:rPr lang="en-GB" dirty="0"/>
              <a:t> SLU</a:t>
            </a:r>
          </a:p>
        </p:txBody>
      </p:sp>
      <p:sp>
        <p:nvSpPr>
          <p:cNvPr id="3" name="Platshållare för innehåll 2"/>
          <p:cNvSpPr>
            <a:spLocks noGrp="1"/>
          </p:cNvSpPr>
          <p:nvPr>
            <p:ph idx="1"/>
          </p:nvPr>
        </p:nvSpPr>
        <p:spPr>
          <a:xfrm>
            <a:off x="421523" y="2241832"/>
            <a:ext cx="5168216" cy="3992562"/>
          </a:xfrm>
        </p:spPr>
        <p:txBody>
          <a:bodyPr rtlCol="0"/>
          <a:lstStyle/>
          <a:p>
            <a:r>
              <a:rPr lang="sv-SE" dirty="0">
                <a:latin typeface="Century Gothic" panose="020B0502020202020204" pitchFamily="34" charset="0"/>
              </a:rPr>
              <a:t>Du får hjälp av flyttfirma att flytta (vilket Bostaden bekostar). </a:t>
            </a:r>
          </a:p>
          <a:p>
            <a:pPr marL="0" indent="0">
              <a:buNone/>
            </a:pPr>
            <a:endParaRPr lang="sv-SE" dirty="0">
              <a:latin typeface="Century Gothic" panose="020B0502020202020204" pitchFamily="34" charset="0"/>
            </a:endParaRPr>
          </a:p>
          <a:p>
            <a:r>
              <a:rPr lang="sv-SE" dirty="0">
                <a:latin typeface="Century Gothic" panose="020B0502020202020204" pitchFamily="34" charset="0"/>
              </a:rPr>
              <a:t>Du tilldelas en evakueringslägenhet av Bostaden.</a:t>
            </a:r>
          </a:p>
          <a:p>
            <a:pPr rtl="0"/>
            <a:endParaRPr lang="en-GB" dirty="0">
              <a:latin typeface="Century Gothic" panose="020B0502020202020204" pitchFamily="34" charset="0"/>
            </a:endParaRPr>
          </a:p>
        </p:txBody>
      </p:sp>
      <p:pic>
        <p:nvPicPr>
          <p:cNvPr id="4" name="Bildobjekt 3">
            <a:extLst>
              <a:ext uri="{FF2B5EF4-FFF2-40B4-BE49-F238E27FC236}">
                <a16:creationId xmlns:a16="http://schemas.microsoft.com/office/drawing/2014/main" id="{B6D68444-9328-4B24-BE60-B336875BFFCD}"/>
              </a:ext>
            </a:extLst>
          </p:cNvPr>
          <p:cNvPicPr>
            <a:picLocks noChangeAspect="1"/>
          </p:cNvPicPr>
          <p:nvPr/>
        </p:nvPicPr>
        <p:blipFill>
          <a:blip r:embed="rId3"/>
          <a:stretch>
            <a:fillRect/>
          </a:stretch>
        </p:blipFill>
        <p:spPr>
          <a:xfrm>
            <a:off x="5566177" y="1751413"/>
            <a:ext cx="3586883" cy="4800268"/>
          </a:xfrm>
          <a:prstGeom prst="rect">
            <a:avLst/>
          </a:prstGeom>
        </p:spPr>
      </p:pic>
    </p:spTree>
    <p:extLst>
      <p:ext uri="{BB962C8B-B14F-4D97-AF65-F5344CB8AC3E}">
        <p14:creationId xmlns:p14="http://schemas.microsoft.com/office/powerpoint/2010/main" val="96870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FC5236-2B13-41AB-BF4C-C8DE5528499F}"/>
              </a:ext>
            </a:extLst>
          </p:cNvPr>
          <p:cNvSpPr>
            <a:spLocks noGrp="1"/>
          </p:cNvSpPr>
          <p:nvPr>
            <p:ph type="title"/>
          </p:nvPr>
        </p:nvSpPr>
        <p:spPr>
          <a:xfrm>
            <a:off x="467544" y="548680"/>
            <a:ext cx="7772400" cy="1143000"/>
          </a:xfrm>
        </p:spPr>
        <p:txBody>
          <a:bodyPr/>
          <a:lstStyle/>
          <a:p>
            <a:r>
              <a:rPr lang="sv-SE" dirty="0"/>
              <a:t>För dig som hyr av Bostaden</a:t>
            </a:r>
          </a:p>
        </p:txBody>
      </p:sp>
      <p:sp>
        <p:nvSpPr>
          <p:cNvPr id="3" name="Platshållare för innehåll 2">
            <a:extLst>
              <a:ext uri="{FF2B5EF4-FFF2-40B4-BE49-F238E27FC236}">
                <a16:creationId xmlns:a16="http://schemas.microsoft.com/office/drawing/2014/main" id="{4FC4E968-1754-4F38-834A-B636CA3218E8}"/>
              </a:ext>
            </a:extLst>
          </p:cNvPr>
          <p:cNvSpPr>
            <a:spLocks noGrp="1"/>
          </p:cNvSpPr>
          <p:nvPr>
            <p:ph idx="1"/>
          </p:nvPr>
        </p:nvSpPr>
        <p:spPr>
          <a:xfrm>
            <a:off x="539552" y="2028726"/>
            <a:ext cx="4680520" cy="3992562"/>
          </a:xfrm>
        </p:spPr>
        <p:txBody>
          <a:bodyPr/>
          <a:lstStyle/>
          <a:p>
            <a:r>
              <a:rPr lang="sv-SE" sz="2000" dirty="0">
                <a:latin typeface="Century Gothic" panose="020B0502020202020204" pitchFamily="34" charset="0"/>
                <a:ea typeface="Calibri" panose="020F0502020204030204" pitchFamily="34" charset="0"/>
                <a:cs typeface="Times New Roman" panose="02020603050405020304" pitchFamily="18" charset="0"/>
              </a:rPr>
              <a:t>Vi kommer att ta kontakt med dig ca 2 månader innan evakueringen startar med olika val av flytt.</a:t>
            </a:r>
          </a:p>
          <a:p>
            <a:endParaRPr lang="sv-SE" sz="800" dirty="0">
              <a:latin typeface="Century Gothic" panose="020B0502020202020204" pitchFamily="34" charset="0"/>
              <a:ea typeface="Calibri" panose="020F0502020204030204" pitchFamily="34" charset="0"/>
              <a:cs typeface="Times New Roman" panose="02020603050405020304" pitchFamily="18" charset="0"/>
            </a:endParaRPr>
          </a:p>
          <a:p>
            <a:r>
              <a:rPr lang="sv-SE" sz="2000" dirty="0">
                <a:latin typeface="Century Gothic" panose="020B0502020202020204" pitchFamily="34" charset="0"/>
                <a:ea typeface="Calibri" panose="020F0502020204030204" pitchFamily="34" charset="0"/>
                <a:cs typeface="Times New Roman" panose="02020603050405020304" pitchFamily="18" charset="0"/>
              </a:rPr>
              <a:t>Du har tio dagar på dig att göra ditt val.</a:t>
            </a:r>
          </a:p>
          <a:p>
            <a:endParaRPr lang="sv-SE" sz="800" dirty="0">
              <a:latin typeface="Century Gothic" panose="020B0502020202020204" pitchFamily="34" charset="0"/>
              <a:ea typeface="Calibri" panose="020F0502020204030204" pitchFamily="34" charset="0"/>
              <a:cs typeface="Times New Roman" panose="02020603050405020304" pitchFamily="18" charset="0"/>
            </a:endParaRPr>
          </a:p>
          <a:p>
            <a:r>
              <a:rPr lang="sv-SE" sz="2000" dirty="0">
                <a:latin typeface="Century Gothic" panose="020B0502020202020204" pitchFamily="34" charset="0"/>
                <a:ea typeface="Calibri" panose="020F0502020204030204" pitchFamily="34" charset="0"/>
                <a:cs typeface="Times New Roman" panose="02020603050405020304" pitchFamily="18" charset="0"/>
              </a:rPr>
              <a:t>När du gjort ditt val kommer vi att meddela din evakueringsadress.</a:t>
            </a:r>
          </a:p>
          <a:p>
            <a:endParaRPr lang="sv-SE" sz="800" dirty="0">
              <a:latin typeface="Century Gothic" panose="020B0502020202020204" pitchFamily="34" charset="0"/>
              <a:ea typeface="Calibri" panose="020F0502020204030204" pitchFamily="34" charset="0"/>
              <a:cs typeface="Times New Roman" panose="02020603050405020304" pitchFamily="18" charset="0"/>
            </a:endParaRPr>
          </a:p>
          <a:p>
            <a:r>
              <a:rPr lang="sv-SE" sz="2000" dirty="0">
                <a:latin typeface="Century Gothic" panose="020B0502020202020204" pitchFamily="34" charset="0"/>
                <a:ea typeface="Calibri" panose="020F0502020204030204" pitchFamily="34" charset="0"/>
                <a:cs typeface="Times New Roman" panose="02020603050405020304" pitchFamily="18" charset="0"/>
              </a:rPr>
              <a:t>Du får även praktisk information om vad du bör tänka på inför evakueringen.</a:t>
            </a:r>
          </a:p>
          <a:p>
            <a:endParaRPr lang="sv-SE" dirty="0">
              <a:highlight>
                <a:srgbClr val="FFFF00"/>
              </a:highlight>
            </a:endParaRPr>
          </a:p>
        </p:txBody>
      </p:sp>
      <p:pic>
        <p:nvPicPr>
          <p:cNvPr id="6" name="Bild 1" descr="image001">
            <a:extLst>
              <a:ext uri="{FF2B5EF4-FFF2-40B4-BE49-F238E27FC236}">
                <a16:creationId xmlns:a16="http://schemas.microsoft.com/office/drawing/2014/main" id="{D51E9847-67E2-4F2B-896A-51DF7A93DE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926"/>
          <a:stretch/>
        </p:blipFill>
        <p:spPr bwMode="auto">
          <a:xfrm>
            <a:off x="5777243" y="2852936"/>
            <a:ext cx="3034129" cy="2232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1" descr="image001">
            <a:extLst>
              <a:ext uri="{FF2B5EF4-FFF2-40B4-BE49-F238E27FC236}">
                <a16:creationId xmlns:a16="http://schemas.microsoft.com/office/drawing/2014/main" id="{31F6ABF8-4E71-413E-BFE0-C3D56F960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131"/>
          <a:stretch/>
        </p:blipFill>
        <p:spPr bwMode="auto">
          <a:xfrm>
            <a:off x="5796136" y="4880434"/>
            <a:ext cx="3034129" cy="135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tbubbla: oval 7">
            <a:extLst>
              <a:ext uri="{FF2B5EF4-FFF2-40B4-BE49-F238E27FC236}">
                <a16:creationId xmlns:a16="http://schemas.microsoft.com/office/drawing/2014/main" id="{E853B570-9BDA-4E11-9342-E49FC5195A15}"/>
              </a:ext>
            </a:extLst>
          </p:cNvPr>
          <p:cNvSpPr/>
          <p:nvPr/>
        </p:nvSpPr>
        <p:spPr>
          <a:xfrm rot="225353">
            <a:off x="6194641" y="1765368"/>
            <a:ext cx="2591899" cy="804438"/>
          </a:xfrm>
          <a:prstGeom prst="wedgeEllipseCallout">
            <a:avLst>
              <a:gd name="adj1" fmla="val -8856"/>
              <a:gd name="adj2" fmla="val 78729"/>
            </a:avLst>
          </a:prstGeom>
          <a:solidFill>
            <a:srgbClr val="92D05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solidFill>
                  <a:schemeClr val="tx1"/>
                </a:solidFill>
                <a:latin typeface="Century Gothic" panose="020B0502020202020204" pitchFamily="34" charset="0"/>
              </a:rPr>
              <a:t>Mejlet från </a:t>
            </a:r>
            <a:r>
              <a:rPr lang="sv-SE" sz="1400" b="1" dirty="0" err="1">
                <a:solidFill>
                  <a:schemeClr val="tx1"/>
                </a:solidFill>
                <a:latin typeface="Century Gothic" panose="020B0502020202020204" pitchFamily="34" charset="0"/>
              </a:rPr>
              <a:t>Scrive</a:t>
            </a:r>
            <a:r>
              <a:rPr lang="sv-SE" sz="1400" b="1" dirty="0">
                <a:solidFill>
                  <a:schemeClr val="tx1"/>
                </a:solidFill>
                <a:latin typeface="Century Gothic" panose="020B0502020202020204" pitchFamily="34" charset="0"/>
              </a:rPr>
              <a:t>/Bostaden</a:t>
            </a:r>
          </a:p>
        </p:txBody>
      </p:sp>
    </p:spTree>
    <p:extLst>
      <p:ext uri="{BB962C8B-B14F-4D97-AF65-F5344CB8AC3E}">
        <p14:creationId xmlns:p14="http://schemas.microsoft.com/office/powerpoint/2010/main" val="171462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818E21-1BC2-47C9-8F76-C23D2B105412}"/>
              </a:ext>
            </a:extLst>
          </p:cNvPr>
          <p:cNvSpPr>
            <a:spLocks noGrp="1"/>
          </p:cNvSpPr>
          <p:nvPr>
            <p:ph type="title"/>
          </p:nvPr>
        </p:nvSpPr>
        <p:spPr>
          <a:xfrm>
            <a:off x="395536" y="620688"/>
            <a:ext cx="7772400" cy="1143000"/>
          </a:xfrm>
        </p:spPr>
        <p:txBody>
          <a:bodyPr/>
          <a:lstStyle/>
          <a:p>
            <a:r>
              <a:rPr lang="sv-SE" dirty="0"/>
              <a:t>För dig som hyr av Bostaden</a:t>
            </a:r>
          </a:p>
        </p:txBody>
      </p:sp>
      <p:sp>
        <p:nvSpPr>
          <p:cNvPr id="6" name="Platshållare för innehåll 5"/>
          <p:cNvSpPr>
            <a:spLocks noGrp="1"/>
          </p:cNvSpPr>
          <p:nvPr>
            <p:ph idx="1"/>
          </p:nvPr>
        </p:nvSpPr>
        <p:spPr>
          <a:xfrm>
            <a:off x="685800" y="1772816"/>
            <a:ext cx="7772400" cy="3992562"/>
          </a:xfrm>
        </p:spPr>
        <p:txBody>
          <a:bodyPr/>
          <a:lstStyle/>
          <a:p>
            <a:pPr marL="0" indent="0">
              <a:buNone/>
            </a:pPr>
            <a:r>
              <a:rPr lang="sv-SE" sz="2000" b="1" dirty="0">
                <a:latin typeface="Century Gothic" panose="020B0502020202020204" pitchFamily="34" charset="0"/>
              </a:rPr>
              <a:t>Du får välja mellan fyra olika alternativ:</a:t>
            </a:r>
          </a:p>
          <a:p>
            <a:pPr marL="0" indent="0">
              <a:buNone/>
            </a:pPr>
            <a:endParaRPr lang="sv-SE" sz="1600" b="1" dirty="0">
              <a:latin typeface="Century Gothic" panose="020B0502020202020204" pitchFamily="34" charset="0"/>
            </a:endParaRPr>
          </a:p>
          <a:p>
            <a:r>
              <a:rPr lang="sv-SE" sz="1600" b="1" dirty="0">
                <a:latin typeface="Century Gothic" panose="020B0502020202020204" pitchFamily="34" charset="0"/>
              </a:rPr>
              <a:t>Alternativ A </a:t>
            </a:r>
            <a:r>
              <a:rPr lang="sv-SE" sz="1600" dirty="0">
                <a:latin typeface="Century Gothic" panose="020B0502020202020204" pitchFamily="34" charset="0"/>
              </a:rPr>
              <a:t>– Du flyttar till Bostadens evakueringslägenhet och får hjälp av vår flyttfirma med att flytta dina saker till och från evakueringslägenheten. </a:t>
            </a:r>
          </a:p>
          <a:p>
            <a:endParaRPr lang="sv-SE" sz="800" dirty="0">
              <a:latin typeface="Century Gothic" panose="020B0502020202020204" pitchFamily="34" charset="0"/>
            </a:endParaRPr>
          </a:p>
          <a:p>
            <a:r>
              <a:rPr lang="sv-SE" sz="1600" b="1" dirty="0">
                <a:latin typeface="Century Gothic" panose="020B0502020202020204" pitchFamily="34" charset="0"/>
              </a:rPr>
              <a:t>Alternativ B</a:t>
            </a:r>
            <a:r>
              <a:rPr lang="sv-SE" sz="1600" dirty="0">
                <a:latin typeface="Century Gothic" panose="020B0502020202020204" pitchFamily="34" charset="0"/>
              </a:rPr>
              <a:t> – Du packar och flyttar själv till och från Bostadens evakueringslägenhet utan hjälp av flyttfirma. För det får du en ersättning från Bostaden.</a:t>
            </a:r>
          </a:p>
          <a:p>
            <a:endParaRPr lang="sv-SE" sz="800" dirty="0">
              <a:latin typeface="Century Gothic" panose="020B0502020202020204" pitchFamily="34" charset="0"/>
            </a:endParaRPr>
          </a:p>
          <a:p>
            <a:r>
              <a:rPr lang="sv-SE" sz="1600" b="1" dirty="0">
                <a:latin typeface="Century Gothic" panose="020B0502020202020204" pitchFamily="34" charset="0"/>
              </a:rPr>
              <a:t>Alternativ C </a:t>
            </a:r>
            <a:r>
              <a:rPr lang="sv-SE" sz="1600" dirty="0">
                <a:latin typeface="Century Gothic" panose="020B0502020202020204" pitchFamily="34" charset="0"/>
              </a:rPr>
              <a:t>– Du ordnar eget boende på ett av följande sätt:</a:t>
            </a:r>
          </a:p>
          <a:p>
            <a:endParaRPr lang="sv-SE" sz="800" dirty="0">
              <a:latin typeface="Century Gothic" panose="020B0502020202020204" pitchFamily="34" charset="0"/>
            </a:endParaRPr>
          </a:p>
          <a:p>
            <a:pPr marL="0" indent="0">
              <a:buNone/>
            </a:pPr>
            <a:r>
              <a:rPr lang="sv-SE" sz="1600" dirty="0">
                <a:latin typeface="Century Gothic" panose="020B0502020202020204" pitchFamily="34" charset="0"/>
              </a:rPr>
              <a:t>	</a:t>
            </a:r>
            <a:r>
              <a:rPr lang="sv-SE" sz="1600" b="1" dirty="0">
                <a:latin typeface="Century Gothic" panose="020B0502020202020204" pitchFamily="34" charset="0"/>
              </a:rPr>
              <a:t>1.</a:t>
            </a:r>
            <a:r>
              <a:rPr lang="sv-SE" sz="1600" dirty="0">
                <a:latin typeface="Century Gothic" panose="020B0502020202020204" pitchFamily="34" charset="0"/>
              </a:rPr>
              <a:t> Ordnar eget boende men vill att Bostaden packar, flyttar och 	magasinerar dina saker. Du betalar ingen hyra under renoveringstiden.</a:t>
            </a:r>
          </a:p>
          <a:p>
            <a:endParaRPr lang="sv-SE" sz="800" dirty="0">
              <a:latin typeface="Century Gothic" panose="020B0502020202020204" pitchFamily="34" charset="0"/>
            </a:endParaRPr>
          </a:p>
          <a:p>
            <a:pPr marL="0" indent="0">
              <a:buNone/>
            </a:pPr>
            <a:r>
              <a:rPr lang="sv-SE" sz="1600" dirty="0">
                <a:latin typeface="Century Gothic" panose="020B0502020202020204" pitchFamily="34" charset="0"/>
              </a:rPr>
              <a:t>	</a:t>
            </a:r>
            <a:r>
              <a:rPr lang="sv-SE" sz="1600" b="1" dirty="0">
                <a:latin typeface="Century Gothic" panose="020B0502020202020204" pitchFamily="34" charset="0"/>
              </a:rPr>
              <a:t>2. </a:t>
            </a:r>
            <a:r>
              <a:rPr lang="sv-SE" sz="1600" dirty="0">
                <a:latin typeface="Century Gothic" panose="020B0502020202020204" pitchFamily="34" charset="0"/>
              </a:rPr>
              <a:t>Ordnar eget boende och flyttar själv. Du tömmer hela lägenheten på 	egen hand. För det får du en ersättning av Bostaden. Du betalar ingen 	hyra under renoveringen.</a:t>
            </a:r>
          </a:p>
          <a:p>
            <a:pPr marL="0" indent="0">
              <a:buNone/>
            </a:pPr>
            <a:endParaRPr lang="sv-SE" sz="1600" dirty="0">
              <a:latin typeface="Century Gothic" panose="020B0502020202020204" pitchFamily="34" charset="0"/>
            </a:endParaRPr>
          </a:p>
        </p:txBody>
      </p:sp>
    </p:spTree>
    <p:extLst>
      <p:ext uri="{BB962C8B-B14F-4D97-AF65-F5344CB8AC3E}">
        <p14:creationId xmlns:p14="http://schemas.microsoft.com/office/powerpoint/2010/main" val="391188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58688"/>
            <a:ext cx="7772400" cy="1143000"/>
          </a:xfrm>
        </p:spPr>
        <p:txBody>
          <a:bodyPr/>
          <a:lstStyle/>
          <a:p>
            <a:r>
              <a:rPr lang="sv-SE" dirty="0"/>
              <a:t>Flyttersättning</a:t>
            </a:r>
            <a:br>
              <a:rPr lang="sv-SE" dirty="0"/>
            </a:br>
            <a:endParaRPr lang="sv-SE" dirty="0"/>
          </a:p>
        </p:txBody>
      </p:sp>
      <p:sp>
        <p:nvSpPr>
          <p:cNvPr id="3" name="Platshållare för innehåll 2"/>
          <p:cNvSpPr>
            <a:spLocks noGrp="1"/>
          </p:cNvSpPr>
          <p:nvPr>
            <p:ph idx="1"/>
          </p:nvPr>
        </p:nvSpPr>
        <p:spPr>
          <a:xfrm>
            <a:off x="695803" y="1510926"/>
            <a:ext cx="7772400" cy="3992562"/>
          </a:xfrm>
        </p:spPr>
        <p:txBody>
          <a:bodyPr/>
          <a:lstStyle/>
          <a:p>
            <a:pPr marL="0" indent="0">
              <a:buNone/>
            </a:pPr>
            <a:r>
              <a:rPr lang="sv-SE" sz="2000" dirty="0">
                <a:latin typeface="Century Gothic" panose="020B0502020202020204" pitchFamily="34" charset="0"/>
              </a:rPr>
              <a:t>Om du hyr direkt via oss (och inte via universitetet eller SLU) och väljer att flytta dina saker på egen hand betalar vi ut ersättning för det:</a:t>
            </a:r>
          </a:p>
          <a:p>
            <a:pPr marL="0" indent="0">
              <a:buNone/>
            </a:pPr>
            <a:endParaRPr lang="sv-SE" sz="2000" dirty="0">
              <a:latin typeface="Century Gothic" panose="020B0502020202020204" pitchFamily="34" charset="0"/>
            </a:endParaRPr>
          </a:p>
          <a:p>
            <a:pPr marL="0" indent="0">
              <a:buNone/>
            </a:pPr>
            <a:r>
              <a:rPr lang="sv-SE" sz="2000" b="1" dirty="0">
                <a:latin typeface="Century Gothic" panose="020B0502020202020204" pitchFamily="34" charset="0"/>
              </a:rPr>
              <a:t>Lägenhetsstorlek 		Ersättning för flyttkostnad</a:t>
            </a:r>
          </a:p>
          <a:p>
            <a:pPr marL="0" indent="0">
              <a:buNone/>
            </a:pPr>
            <a:r>
              <a:rPr lang="sv-SE" sz="2000" dirty="0">
                <a:latin typeface="Century Gothic" panose="020B0502020202020204" pitchFamily="34" charset="0"/>
              </a:rPr>
              <a:t>1 rum och kök 			6500 kr</a:t>
            </a:r>
          </a:p>
          <a:p>
            <a:pPr marL="0" indent="0">
              <a:buNone/>
            </a:pPr>
            <a:r>
              <a:rPr lang="sv-SE" sz="2000" dirty="0">
                <a:latin typeface="Century Gothic" panose="020B0502020202020204" pitchFamily="34" charset="0"/>
              </a:rPr>
              <a:t>2 rum och kök			9100 kr</a:t>
            </a:r>
          </a:p>
          <a:p>
            <a:pPr marL="0" indent="0">
              <a:buNone/>
            </a:pPr>
            <a:r>
              <a:rPr lang="sv-SE" sz="2000" dirty="0">
                <a:latin typeface="Century Gothic" panose="020B0502020202020204" pitchFamily="34" charset="0"/>
              </a:rPr>
              <a:t>3 rum och kök			11 960 kr</a:t>
            </a:r>
          </a:p>
          <a:p>
            <a:pPr marL="0" indent="0">
              <a:buNone/>
            </a:pPr>
            <a:r>
              <a:rPr lang="sv-SE" sz="2000" dirty="0">
                <a:latin typeface="Century Gothic" panose="020B0502020202020204" pitchFamily="34" charset="0"/>
              </a:rPr>
              <a:t>4 rum och kök			14 360 kr</a:t>
            </a:r>
          </a:p>
          <a:p>
            <a:pPr marL="0" indent="0">
              <a:buNone/>
            </a:pPr>
            <a:endParaRPr lang="sv-SE" dirty="0"/>
          </a:p>
        </p:txBody>
      </p:sp>
      <p:sp>
        <p:nvSpPr>
          <p:cNvPr id="4" name="textruta 3">
            <a:extLst>
              <a:ext uri="{FF2B5EF4-FFF2-40B4-BE49-F238E27FC236}">
                <a16:creationId xmlns:a16="http://schemas.microsoft.com/office/drawing/2014/main" id="{36725185-232C-493D-BC99-A9339E17854B}"/>
              </a:ext>
            </a:extLst>
          </p:cNvPr>
          <p:cNvSpPr txBox="1"/>
          <p:nvPr/>
        </p:nvSpPr>
        <p:spPr>
          <a:xfrm>
            <a:off x="717013" y="5041823"/>
            <a:ext cx="6734980" cy="923330"/>
          </a:xfrm>
          <a:prstGeom prst="rect">
            <a:avLst/>
          </a:prstGeom>
          <a:solidFill>
            <a:srgbClr val="92D050">
              <a:alpha val="54000"/>
            </a:srgbClr>
          </a:solidFill>
        </p:spPr>
        <p:txBody>
          <a:bodyPr wrap="square" rtlCol="0">
            <a:spAutoFit/>
          </a:bodyPr>
          <a:lstStyle/>
          <a:p>
            <a:r>
              <a:rPr lang="sv-SE" dirty="0">
                <a:latin typeface="Century Gothic" panose="020B0502020202020204" pitchFamily="34" charset="0"/>
              </a:rPr>
              <a:t>Vi ersätter dessutom </a:t>
            </a:r>
            <a:r>
              <a:rPr lang="sv-SE" b="1" dirty="0">
                <a:latin typeface="Century Gothic" panose="020B0502020202020204" pitchFamily="34" charset="0"/>
              </a:rPr>
              <a:t>alla hyresgäster </a:t>
            </a:r>
            <a:r>
              <a:rPr lang="sv-SE" dirty="0">
                <a:latin typeface="Century Gothic" panose="020B0502020202020204" pitchFamily="34" charset="0"/>
              </a:rPr>
              <a:t>med 1340 kr för övriga flyttkostnader som till exempel adressändring, flytt av telefon etc.</a:t>
            </a:r>
          </a:p>
        </p:txBody>
      </p:sp>
    </p:spTree>
    <p:extLst>
      <p:ext uri="{BB962C8B-B14F-4D97-AF65-F5344CB8AC3E}">
        <p14:creationId xmlns:p14="http://schemas.microsoft.com/office/powerpoint/2010/main" val="418404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1143000"/>
          </a:xfrm>
        </p:spPr>
        <p:txBody>
          <a:bodyPr/>
          <a:lstStyle/>
          <a:p>
            <a:r>
              <a:rPr lang="sv-SE" dirty="0"/>
              <a:t>Vi som är här idag</a:t>
            </a:r>
          </a:p>
        </p:txBody>
      </p:sp>
      <p:sp>
        <p:nvSpPr>
          <p:cNvPr id="3" name="Platshållare för innehåll 2"/>
          <p:cNvSpPr>
            <a:spLocks noGrp="1"/>
          </p:cNvSpPr>
          <p:nvPr>
            <p:ph idx="1"/>
          </p:nvPr>
        </p:nvSpPr>
        <p:spPr>
          <a:xfrm>
            <a:off x="755576" y="1772816"/>
            <a:ext cx="7772400" cy="3992562"/>
          </a:xfrm>
        </p:spPr>
        <p:txBody>
          <a:bodyPr/>
          <a:lstStyle/>
          <a:p>
            <a:pPr marL="0" lvl="0" indent="0">
              <a:lnSpc>
                <a:spcPct val="150000"/>
              </a:lnSpc>
              <a:spcBef>
                <a:spcPct val="0"/>
              </a:spcBef>
              <a:buNone/>
            </a:pPr>
            <a:r>
              <a:rPr lang="sv-SE" sz="2000" b="1" dirty="0">
                <a:latin typeface="Century Gothic" panose="020B0502020202020204" pitchFamily="34" charset="0"/>
                <a:ea typeface="ＭＳ Ｐゴシック" pitchFamily="34" charset="-128"/>
                <a:cs typeface="+mn-cs"/>
              </a:rPr>
              <a:t>Marcus Svensson, </a:t>
            </a:r>
            <a:r>
              <a:rPr lang="sv-SE" sz="1800" dirty="0">
                <a:latin typeface="Century Gothic" panose="020B0502020202020204" pitchFamily="34" charset="0"/>
                <a:ea typeface="ＭＳ Ｐゴシック" pitchFamily="34" charset="-128"/>
                <a:cs typeface="+mn-cs"/>
              </a:rPr>
              <a:t>projektledare</a:t>
            </a:r>
          </a:p>
          <a:p>
            <a:pPr marL="0" lvl="0" indent="0">
              <a:lnSpc>
                <a:spcPct val="150000"/>
              </a:lnSpc>
              <a:spcBef>
                <a:spcPct val="0"/>
              </a:spcBef>
              <a:buNone/>
            </a:pPr>
            <a:r>
              <a:rPr lang="sv-SE" sz="2000" b="1" dirty="0">
                <a:latin typeface="Century Gothic" panose="020B0502020202020204" pitchFamily="34" charset="0"/>
                <a:ea typeface="ＭＳ Ｐゴシック" pitchFamily="34" charset="-128"/>
                <a:cs typeface="+mn-cs"/>
              </a:rPr>
              <a:t>Lars-Gunnar Lindh, </a:t>
            </a:r>
            <a:r>
              <a:rPr lang="sv-SE" sz="1800" dirty="0">
                <a:latin typeface="Century Gothic" panose="020B0502020202020204" pitchFamily="34" charset="0"/>
                <a:ea typeface="ＭＳ Ｐゴシック" pitchFamily="34" charset="-128"/>
                <a:cs typeface="+mn-cs"/>
              </a:rPr>
              <a:t>ombyggnadsvärd</a:t>
            </a:r>
          </a:p>
          <a:p>
            <a:pPr marL="0" lvl="0" indent="0">
              <a:lnSpc>
                <a:spcPct val="150000"/>
              </a:lnSpc>
              <a:spcBef>
                <a:spcPct val="0"/>
              </a:spcBef>
              <a:buNone/>
            </a:pPr>
            <a:r>
              <a:rPr lang="sv-SE" sz="2000" b="1" dirty="0">
                <a:latin typeface="Century Gothic" panose="020B0502020202020204" pitchFamily="34" charset="0"/>
                <a:ea typeface="ＭＳ Ｐゴシック" pitchFamily="34" charset="-128"/>
                <a:cs typeface="+mn-cs"/>
              </a:rPr>
              <a:t>Sofia Långström, </a:t>
            </a:r>
            <a:r>
              <a:rPr lang="sv-SE" sz="1800" dirty="0">
                <a:latin typeface="Century Gothic" panose="020B0502020202020204" pitchFamily="34" charset="0"/>
                <a:ea typeface="ＭＳ Ｐゴシック" pitchFamily="34" charset="-128"/>
                <a:cs typeface="+mn-cs"/>
              </a:rPr>
              <a:t>doktorand</a:t>
            </a:r>
          </a:p>
          <a:p>
            <a:pPr marL="0" lvl="0" indent="0">
              <a:lnSpc>
                <a:spcPct val="150000"/>
              </a:lnSpc>
              <a:spcBef>
                <a:spcPct val="0"/>
              </a:spcBef>
              <a:buNone/>
            </a:pPr>
            <a:endParaRPr lang="sv-SE" sz="2000" b="1" dirty="0">
              <a:latin typeface="Century Gothic" panose="020B0502020202020204" pitchFamily="34" charset="0"/>
              <a:ea typeface="ＭＳ Ｐゴシック" pitchFamily="34" charset="-128"/>
              <a:cs typeface="+mn-cs"/>
            </a:endParaRPr>
          </a:p>
          <a:p>
            <a:pPr marL="0" indent="0">
              <a:buNone/>
            </a:pPr>
            <a:endParaRPr lang="sv-SE" dirty="0"/>
          </a:p>
        </p:txBody>
      </p:sp>
    </p:spTree>
    <p:extLst>
      <p:ext uri="{BB962C8B-B14F-4D97-AF65-F5344CB8AC3E}">
        <p14:creationId xmlns:p14="http://schemas.microsoft.com/office/powerpoint/2010/main" val="77628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641442"/>
            <a:ext cx="7772400" cy="1143000"/>
          </a:xfrm>
        </p:spPr>
        <p:txBody>
          <a:bodyPr/>
          <a:lstStyle/>
          <a:p>
            <a:r>
              <a:rPr lang="sv-SE" dirty="0"/>
              <a:t>Att tänka på innan evakueringen</a:t>
            </a:r>
          </a:p>
        </p:txBody>
      </p:sp>
      <p:sp>
        <p:nvSpPr>
          <p:cNvPr id="3" name="Platshållare för innehåll 2"/>
          <p:cNvSpPr>
            <a:spLocks noGrp="1"/>
          </p:cNvSpPr>
          <p:nvPr>
            <p:ph idx="1"/>
          </p:nvPr>
        </p:nvSpPr>
        <p:spPr>
          <a:xfrm>
            <a:off x="3347067" y="2315267"/>
            <a:ext cx="5347305" cy="3992562"/>
          </a:xfrm>
        </p:spPr>
        <p:txBody>
          <a:bodyPr/>
          <a:lstStyle/>
          <a:p>
            <a:r>
              <a:rPr lang="sv-SE" dirty="0">
                <a:latin typeface="Century Gothic" panose="020B0502020202020204" pitchFamily="34" charset="0"/>
              </a:rPr>
              <a:t>Teckna en hemförsäkring om du inte har en</a:t>
            </a:r>
          </a:p>
          <a:p>
            <a:r>
              <a:rPr lang="sv-SE" dirty="0">
                <a:latin typeface="Century Gothic" panose="020B0502020202020204" pitchFamily="34" charset="0"/>
              </a:rPr>
              <a:t>Flytta telefon och internet</a:t>
            </a:r>
          </a:p>
          <a:p>
            <a:r>
              <a:rPr lang="sv-SE" dirty="0">
                <a:latin typeface="Century Gothic" panose="020B0502020202020204" pitchFamily="34" charset="0"/>
              </a:rPr>
              <a:t>Adressändra och gör flyttanmälan</a:t>
            </a:r>
          </a:p>
          <a:p>
            <a:r>
              <a:rPr lang="sv-SE" dirty="0" err="1">
                <a:latin typeface="Century Gothic" panose="020B0502020202020204" pitchFamily="34" charset="0"/>
              </a:rPr>
              <a:t>Grovstäda</a:t>
            </a:r>
            <a:r>
              <a:rPr lang="sv-SE" dirty="0">
                <a:latin typeface="Century Gothic" panose="020B0502020202020204" pitchFamily="34" charset="0"/>
              </a:rPr>
              <a:t> ur din lägenhet.</a:t>
            </a:r>
          </a:p>
          <a:p>
            <a:r>
              <a:rPr lang="sv-SE" dirty="0">
                <a:latin typeface="Century Gothic" panose="020B0502020202020204" pitchFamily="34" charset="0"/>
              </a:rPr>
              <a:t>Tänk på att även tömma förrådet </a:t>
            </a:r>
          </a:p>
          <a:p>
            <a:endParaRPr lang="sv-SE" dirty="0">
              <a:latin typeface="Century Gothic" panose="020B0502020202020204" pitchFamily="34" charset="0"/>
            </a:endParaRPr>
          </a:p>
        </p:txBody>
      </p:sp>
      <p:pic>
        <p:nvPicPr>
          <p:cNvPr id="5" name="Bildobjekt 4">
            <a:extLst>
              <a:ext uri="{FF2B5EF4-FFF2-40B4-BE49-F238E27FC236}">
                <a16:creationId xmlns:a16="http://schemas.microsoft.com/office/drawing/2014/main" id="{02C8F3E3-456A-4AD5-8D5E-DE9458D30B9C}"/>
              </a:ext>
            </a:extLst>
          </p:cNvPr>
          <p:cNvPicPr>
            <a:picLocks noChangeAspect="1"/>
          </p:cNvPicPr>
          <p:nvPr/>
        </p:nvPicPr>
        <p:blipFill>
          <a:blip r:embed="rId3"/>
          <a:stretch>
            <a:fillRect/>
          </a:stretch>
        </p:blipFill>
        <p:spPr>
          <a:xfrm>
            <a:off x="449628" y="2276872"/>
            <a:ext cx="2643351" cy="3965422"/>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4174675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76672"/>
            <a:ext cx="7772400" cy="1143000"/>
          </a:xfrm>
        </p:spPr>
        <p:txBody>
          <a:bodyPr/>
          <a:lstStyle/>
          <a:p>
            <a:r>
              <a:rPr lang="sv-SE" dirty="0"/>
              <a:t>Enkätresultat – några exempel </a:t>
            </a:r>
          </a:p>
        </p:txBody>
      </p:sp>
      <p:sp>
        <p:nvSpPr>
          <p:cNvPr id="3" name="Platshållare för innehåll 2"/>
          <p:cNvSpPr>
            <a:spLocks noGrp="1"/>
          </p:cNvSpPr>
          <p:nvPr>
            <p:ph idx="1"/>
          </p:nvPr>
        </p:nvSpPr>
        <p:spPr>
          <a:xfrm>
            <a:off x="685800" y="1916832"/>
            <a:ext cx="7772400" cy="3992562"/>
          </a:xfrm>
        </p:spPr>
        <p:txBody>
          <a:bodyPr/>
          <a:lstStyle/>
          <a:p>
            <a:r>
              <a:rPr lang="sv-SE" b="1" dirty="0">
                <a:latin typeface="Century Gothic" panose="020B0502020202020204" pitchFamily="34" charset="0"/>
              </a:rPr>
              <a:t>Tvättstuga</a:t>
            </a:r>
            <a:r>
              <a:rPr lang="sv-SE" dirty="0">
                <a:latin typeface="Century Gothic" panose="020B0502020202020204" pitchFamily="34" charset="0"/>
              </a:rPr>
              <a:t> </a:t>
            </a:r>
            <a:r>
              <a:rPr lang="sv-SE" sz="2000" dirty="0">
                <a:latin typeface="Century Gothic" panose="020B0502020202020204" pitchFamily="34" charset="0"/>
              </a:rPr>
              <a:t>– elektronisk bokning, placerad i markplan</a:t>
            </a:r>
          </a:p>
          <a:p>
            <a:endParaRPr lang="sv-SE" sz="800" dirty="0">
              <a:latin typeface="Century Gothic" panose="020B0502020202020204" pitchFamily="34" charset="0"/>
            </a:endParaRPr>
          </a:p>
          <a:p>
            <a:r>
              <a:rPr lang="sv-SE" b="1" dirty="0">
                <a:latin typeface="Century Gothic" panose="020B0502020202020204" pitchFamily="34" charset="0"/>
              </a:rPr>
              <a:t>Kök</a:t>
            </a:r>
            <a:r>
              <a:rPr lang="sv-SE" dirty="0">
                <a:latin typeface="Century Gothic" panose="020B0502020202020204" pitchFamily="34" charset="0"/>
              </a:rPr>
              <a:t> </a:t>
            </a:r>
            <a:r>
              <a:rPr lang="sv-SE" sz="2000" dirty="0">
                <a:latin typeface="Century Gothic" panose="020B0502020202020204" pitchFamily="34" charset="0"/>
              </a:rPr>
              <a:t>– bättre köksfläkt och ventilation, använda ugn och spis samtidigt, bättre arbetshöjd</a:t>
            </a:r>
          </a:p>
          <a:p>
            <a:endParaRPr lang="sv-SE" sz="800" dirty="0">
              <a:latin typeface="Century Gothic" panose="020B0502020202020204" pitchFamily="34" charset="0"/>
            </a:endParaRPr>
          </a:p>
          <a:p>
            <a:r>
              <a:rPr lang="sv-SE" b="1" dirty="0">
                <a:latin typeface="Century Gothic" panose="020B0502020202020204" pitchFamily="34" charset="0"/>
              </a:rPr>
              <a:t>Inomhusklimat</a:t>
            </a:r>
            <a:r>
              <a:rPr lang="sv-SE" dirty="0">
                <a:latin typeface="Century Gothic" panose="020B0502020202020204" pitchFamily="34" charset="0"/>
              </a:rPr>
              <a:t> </a:t>
            </a:r>
            <a:r>
              <a:rPr lang="sv-SE" sz="2000" dirty="0">
                <a:latin typeface="Century Gothic" panose="020B0502020202020204" pitchFamily="34" charset="0"/>
              </a:rPr>
              <a:t>– bättre isolerade fönster, jämnare inomhustemperatur</a:t>
            </a:r>
          </a:p>
          <a:p>
            <a:endParaRPr lang="sv-SE" sz="800" b="1" dirty="0">
              <a:latin typeface="Century Gothic" panose="020B0502020202020204" pitchFamily="34" charset="0"/>
            </a:endParaRPr>
          </a:p>
          <a:p>
            <a:r>
              <a:rPr lang="sv-SE" b="1" dirty="0">
                <a:latin typeface="Century Gothic" panose="020B0502020202020204" pitchFamily="34" charset="0"/>
              </a:rPr>
              <a:t>Badrum</a:t>
            </a:r>
            <a:r>
              <a:rPr lang="sv-SE" dirty="0">
                <a:latin typeface="Century Gothic" panose="020B0502020202020204" pitchFamily="34" charset="0"/>
              </a:rPr>
              <a:t> </a:t>
            </a:r>
            <a:r>
              <a:rPr lang="sv-SE" sz="2000" dirty="0">
                <a:latin typeface="Century Gothic" panose="020B0502020202020204" pitchFamily="34" charset="0"/>
              </a:rPr>
              <a:t>– dusch, handdukstork, bättre ventilation</a:t>
            </a:r>
          </a:p>
          <a:p>
            <a:endParaRPr lang="sv-SE" sz="800" dirty="0">
              <a:latin typeface="Century Gothic" panose="020B0502020202020204" pitchFamily="34" charset="0"/>
            </a:endParaRPr>
          </a:p>
          <a:p>
            <a:r>
              <a:rPr lang="sv-SE" b="1" dirty="0">
                <a:latin typeface="Century Gothic" panose="020B0502020202020204" pitchFamily="34" charset="0"/>
              </a:rPr>
              <a:t>Bredbandsuttag </a:t>
            </a:r>
            <a:r>
              <a:rPr lang="sv-SE" sz="2000" dirty="0">
                <a:latin typeface="Century Gothic" panose="020B0502020202020204" pitchFamily="34" charset="0"/>
              </a:rPr>
              <a:t>– </a:t>
            </a:r>
            <a:r>
              <a:rPr lang="sv-SE" sz="1800" dirty="0">
                <a:latin typeface="Century Gothic" panose="020B0502020202020204" pitchFamily="34" charset="0"/>
              </a:rPr>
              <a:t>i hallen</a:t>
            </a:r>
          </a:p>
          <a:p>
            <a:endParaRPr lang="sv-SE" sz="2000" dirty="0">
              <a:latin typeface="Century Gothic" panose="020B0502020202020204" pitchFamily="34" charset="0"/>
            </a:endParaRPr>
          </a:p>
        </p:txBody>
      </p:sp>
    </p:spTree>
    <p:extLst>
      <p:ext uri="{BB962C8B-B14F-4D97-AF65-F5344CB8AC3E}">
        <p14:creationId xmlns:p14="http://schemas.microsoft.com/office/powerpoint/2010/main" val="2400692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23528" y="1556792"/>
            <a:ext cx="8208912" cy="1815882"/>
          </a:xfrm>
          <a:prstGeom prst="rect">
            <a:avLst/>
          </a:prstGeom>
        </p:spPr>
        <p:txBody>
          <a:bodyPr wrap="square">
            <a:spAutoFit/>
          </a:bodyPr>
          <a:lstStyle/>
          <a:p>
            <a:r>
              <a:rPr lang="sv-SE" sz="3200" b="1" dirty="0">
                <a:latin typeface="Century Gothic" panose="020B0502020202020204" pitchFamily="34" charset="0"/>
              </a:rPr>
              <a:t>Du hittar alltid information på vår webb:</a:t>
            </a:r>
          </a:p>
          <a:p>
            <a:endParaRPr lang="sv-SE" sz="2000" dirty="0">
              <a:latin typeface="Century Gothic" panose="020B0502020202020204" pitchFamily="34" charset="0"/>
            </a:endParaRPr>
          </a:p>
          <a:p>
            <a:r>
              <a:rPr lang="sv-SE" sz="2400" dirty="0">
                <a:latin typeface="Century Gothic" panose="020B0502020202020204" pitchFamily="34" charset="0"/>
              </a:rPr>
              <a:t>www.bostaden.umea.se/aktuella-renoveringar </a:t>
            </a:r>
          </a:p>
          <a:p>
            <a:endParaRPr lang="sv-SE" sz="1600" dirty="0">
              <a:latin typeface="Century Gothic" panose="020B0502020202020204" pitchFamily="34" charset="0"/>
            </a:endParaRPr>
          </a:p>
          <a:p>
            <a:r>
              <a:rPr lang="sv-SE" sz="2000" dirty="0">
                <a:latin typeface="Century Gothic" panose="020B0502020202020204" pitchFamily="34" charset="0"/>
              </a:rPr>
              <a:t>www.bostaden.umea.se/current-renovations</a:t>
            </a:r>
          </a:p>
        </p:txBody>
      </p:sp>
      <p:pic>
        <p:nvPicPr>
          <p:cNvPr id="2" name="Bildobjekt 1">
            <a:extLst>
              <a:ext uri="{FF2B5EF4-FFF2-40B4-BE49-F238E27FC236}">
                <a16:creationId xmlns:a16="http://schemas.microsoft.com/office/drawing/2014/main" id="{9789D66D-256E-46E0-8F4B-C775868743F8}"/>
              </a:ext>
            </a:extLst>
          </p:cNvPr>
          <p:cNvPicPr>
            <a:picLocks noChangeAspect="1"/>
          </p:cNvPicPr>
          <p:nvPr/>
        </p:nvPicPr>
        <p:blipFill rotWithShape="1">
          <a:blip r:embed="rId3"/>
          <a:srcRect l="2556" r="1713" b="20067"/>
          <a:stretch/>
        </p:blipFill>
        <p:spPr>
          <a:xfrm>
            <a:off x="755576" y="3485327"/>
            <a:ext cx="6300700" cy="2630443"/>
          </a:xfrm>
          <a:prstGeom prst="rect">
            <a:avLst/>
          </a:prstGeom>
        </p:spPr>
      </p:pic>
    </p:spTree>
    <p:extLst>
      <p:ext uri="{BB962C8B-B14F-4D97-AF65-F5344CB8AC3E}">
        <p14:creationId xmlns:p14="http://schemas.microsoft.com/office/powerpoint/2010/main" val="1070941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4903" y="1556792"/>
            <a:ext cx="3100234" cy="4352602"/>
          </a:xfrm>
          <a:prstGeom prst="rect">
            <a:avLst/>
          </a:prstGeom>
          <a:effectLst>
            <a:outerShdw blurRad="292100" dist="139700" dir="2700000" algn="tl" rotWithShape="0">
              <a:prstClr val="black">
                <a:alpha val="40000"/>
              </a:prstClr>
            </a:outerShdw>
          </a:effectLst>
        </p:spPr>
      </p:pic>
      <p:sp>
        <p:nvSpPr>
          <p:cNvPr id="5" name="Rubrik 4"/>
          <p:cNvSpPr>
            <a:spLocks noGrp="1"/>
          </p:cNvSpPr>
          <p:nvPr>
            <p:ph type="title"/>
          </p:nvPr>
        </p:nvSpPr>
        <p:spPr>
          <a:xfrm>
            <a:off x="282335" y="2564904"/>
            <a:ext cx="5112568" cy="2016224"/>
          </a:xfrm>
        </p:spPr>
        <p:txBody>
          <a:bodyPr/>
          <a:lstStyle/>
          <a:p>
            <a:r>
              <a:rPr lang="sv-SE" sz="5400" dirty="0"/>
              <a:t>Frågor eller funderingar?</a:t>
            </a:r>
          </a:p>
        </p:txBody>
      </p:sp>
    </p:spTree>
    <p:extLst>
      <p:ext uri="{BB962C8B-B14F-4D97-AF65-F5344CB8AC3E}">
        <p14:creationId xmlns:p14="http://schemas.microsoft.com/office/powerpoint/2010/main" val="220866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92696"/>
            <a:ext cx="7772400" cy="1143000"/>
          </a:xfrm>
        </p:spPr>
        <p:txBody>
          <a:bodyPr/>
          <a:lstStyle/>
          <a:p>
            <a:r>
              <a:rPr lang="sv-SE" dirty="0"/>
              <a:t>Mötets upplägg</a:t>
            </a:r>
            <a:br>
              <a:rPr lang="sv-SE" dirty="0"/>
            </a:br>
            <a:endParaRPr lang="sv-SE" dirty="0"/>
          </a:p>
        </p:txBody>
      </p:sp>
      <p:sp>
        <p:nvSpPr>
          <p:cNvPr id="3" name="Platshållare för innehåll 2"/>
          <p:cNvSpPr>
            <a:spLocks noGrp="1"/>
          </p:cNvSpPr>
          <p:nvPr>
            <p:ph idx="1"/>
          </p:nvPr>
        </p:nvSpPr>
        <p:spPr>
          <a:xfrm>
            <a:off x="685800" y="1916832"/>
            <a:ext cx="7772400" cy="3992562"/>
          </a:xfrm>
        </p:spPr>
        <p:txBody>
          <a:bodyPr/>
          <a:lstStyle/>
          <a:p>
            <a:r>
              <a:rPr lang="sv-SE" sz="2000" dirty="0">
                <a:latin typeface="Century Gothic" panose="020B0502020202020204" pitchFamily="34" charset="0"/>
              </a:rPr>
              <a:t>Inledning, dagordning och presentation</a:t>
            </a:r>
          </a:p>
          <a:p>
            <a:r>
              <a:rPr lang="sv-SE" sz="2000" dirty="0">
                <a:latin typeface="Century Gothic" panose="020B0502020202020204" pitchFamily="34" charset="0"/>
              </a:rPr>
              <a:t>Beskrivning av projektet</a:t>
            </a:r>
          </a:p>
          <a:p>
            <a:r>
              <a:rPr lang="sv-SE" sz="2000" dirty="0">
                <a:latin typeface="Century Gothic" panose="020B0502020202020204" pitchFamily="34" charset="0"/>
              </a:rPr>
              <a:t>Förändring av planlösningar</a:t>
            </a:r>
          </a:p>
          <a:p>
            <a:r>
              <a:rPr lang="sv-SE" sz="2000" dirty="0">
                <a:latin typeface="Century Gothic" panose="020B0502020202020204" pitchFamily="34" charset="0"/>
              </a:rPr>
              <a:t>Preliminära starttider</a:t>
            </a:r>
          </a:p>
          <a:p>
            <a:r>
              <a:rPr lang="sv-SE" sz="2000" dirty="0">
                <a:latin typeface="Century Gothic" panose="020B0502020202020204" pitchFamily="34" charset="0"/>
              </a:rPr>
              <a:t>Hyresgästgodkännande</a:t>
            </a:r>
          </a:p>
          <a:p>
            <a:r>
              <a:rPr lang="sv-SE" sz="2000" dirty="0">
                <a:latin typeface="Century Gothic" panose="020B0502020202020204" pitchFamily="34" charset="0"/>
              </a:rPr>
              <a:t>Hyreshöjning</a:t>
            </a:r>
          </a:p>
          <a:p>
            <a:r>
              <a:rPr lang="sv-SE" sz="2000" dirty="0">
                <a:latin typeface="Century Gothic" panose="020B0502020202020204" pitchFamily="34" charset="0"/>
              </a:rPr>
              <a:t>Evakuering</a:t>
            </a:r>
          </a:p>
          <a:p>
            <a:r>
              <a:rPr lang="sv-SE" sz="2000" dirty="0">
                <a:latin typeface="Century Gothic" panose="020B0502020202020204" pitchFamily="34" charset="0"/>
              </a:rPr>
              <a:t>Enkätresultat</a:t>
            </a:r>
          </a:p>
          <a:p>
            <a:r>
              <a:rPr lang="sv-SE" sz="2000" dirty="0">
                <a:latin typeface="Century Gothic" panose="020B0502020202020204" pitchFamily="34" charset="0"/>
              </a:rPr>
              <a:t>Frågor</a:t>
            </a:r>
          </a:p>
          <a:p>
            <a:endParaRPr lang="sv-SE" sz="2000" dirty="0">
              <a:latin typeface="Century Gothic" panose="020B0502020202020204" pitchFamily="34" charset="0"/>
            </a:endParaRPr>
          </a:p>
          <a:p>
            <a:endParaRPr lang="sv-SE" dirty="0"/>
          </a:p>
        </p:txBody>
      </p:sp>
    </p:spTree>
    <p:extLst>
      <p:ext uri="{BB962C8B-B14F-4D97-AF65-F5344CB8AC3E}">
        <p14:creationId xmlns:p14="http://schemas.microsoft.com/office/powerpoint/2010/main" val="85875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Inledande om projektet</a:t>
            </a:r>
          </a:p>
        </p:txBody>
      </p:sp>
      <p:sp>
        <p:nvSpPr>
          <p:cNvPr id="3" name="Platshållare för innehåll 2"/>
          <p:cNvSpPr>
            <a:spLocks noGrp="1"/>
          </p:cNvSpPr>
          <p:nvPr>
            <p:ph idx="1"/>
          </p:nvPr>
        </p:nvSpPr>
        <p:spPr/>
        <p:txBody>
          <a:bodyPr/>
          <a:lstStyle/>
          <a:p>
            <a:r>
              <a:rPr lang="sv-SE" dirty="0">
                <a:latin typeface="Century Gothic" panose="020B0502020202020204" pitchFamily="34" charset="0"/>
              </a:rPr>
              <a:t>Därför renoverar vi</a:t>
            </a:r>
          </a:p>
          <a:p>
            <a:endParaRPr lang="sv-SE" sz="1100" dirty="0">
              <a:latin typeface="Century Gothic" panose="020B0502020202020204" pitchFamily="34" charset="0"/>
            </a:endParaRPr>
          </a:p>
        </p:txBody>
      </p:sp>
    </p:spTree>
    <p:extLst>
      <p:ext uri="{BB962C8B-B14F-4D97-AF65-F5344CB8AC3E}">
        <p14:creationId xmlns:p14="http://schemas.microsoft.com/office/powerpoint/2010/main" val="378145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13792"/>
            <a:ext cx="7772400" cy="1143000"/>
          </a:xfrm>
        </p:spPr>
        <p:txBody>
          <a:bodyPr/>
          <a:lstStyle/>
          <a:p>
            <a:r>
              <a:rPr lang="sv-SE" dirty="0"/>
              <a:t>Beskrivning av projektet</a:t>
            </a:r>
          </a:p>
        </p:txBody>
      </p:sp>
      <p:sp>
        <p:nvSpPr>
          <p:cNvPr id="3" name="Platshållare för innehåll 2"/>
          <p:cNvSpPr>
            <a:spLocks noGrp="1"/>
          </p:cNvSpPr>
          <p:nvPr>
            <p:ph idx="1"/>
          </p:nvPr>
        </p:nvSpPr>
        <p:spPr>
          <a:xfrm>
            <a:off x="971600" y="2924944"/>
            <a:ext cx="6696744" cy="2664296"/>
          </a:xfrm>
        </p:spPr>
        <p:txBody>
          <a:bodyPr numCol="2"/>
          <a:lstStyle/>
          <a:p>
            <a:r>
              <a:rPr lang="sv-SE" sz="1800" dirty="0">
                <a:latin typeface="Century Gothic" panose="020B0502020202020204" pitchFamily="34" charset="0"/>
              </a:rPr>
              <a:t>Nytt ventilationssystem</a:t>
            </a:r>
          </a:p>
          <a:p>
            <a:r>
              <a:rPr lang="sv-SE" sz="1800" dirty="0">
                <a:latin typeface="Century Gothic" panose="020B0502020202020204" pitchFamily="34" charset="0"/>
              </a:rPr>
              <a:t>Nya fönster</a:t>
            </a:r>
          </a:p>
          <a:p>
            <a:r>
              <a:rPr lang="sv-SE" sz="1800" dirty="0">
                <a:latin typeface="Century Gothic" panose="020B0502020202020204" pitchFamily="34" charset="0"/>
              </a:rPr>
              <a:t>Nya badrum</a:t>
            </a:r>
          </a:p>
          <a:p>
            <a:r>
              <a:rPr lang="sv-SE" sz="1800" dirty="0">
                <a:latin typeface="Century Gothic" panose="020B0502020202020204" pitchFamily="34" charset="0"/>
              </a:rPr>
              <a:t>Nya kök</a:t>
            </a:r>
          </a:p>
          <a:p>
            <a:r>
              <a:rPr lang="sv-SE" sz="1800" dirty="0">
                <a:latin typeface="Century Gothic" panose="020B0502020202020204" pitchFamily="34" charset="0"/>
              </a:rPr>
              <a:t>Nya avloppsrör</a:t>
            </a:r>
          </a:p>
          <a:p>
            <a:r>
              <a:rPr lang="sv-SE" sz="1800" dirty="0">
                <a:latin typeface="Century Gothic" panose="020B0502020202020204" pitchFamily="34" charset="0"/>
              </a:rPr>
              <a:t>Ny el</a:t>
            </a:r>
          </a:p>
          <a:p>
            <a:r>
              <a:rPr lang="sv-SE" sz="1800" dirty="0">
                <a:latin typeface="Century Gothic" panose="020B0502020202020204" pitchFamily="34" charset="0"/>
              </a:rPr>
              <a:t>Nytt låssystem </a:t>
            </a:r>
          </a:p>
          <a:p>
            <a:r>
              <a:rPr lang="sv-SE" sz="1800" dirty="0">
                <a:latin typeface="Century Gothic" panose="020B0502020202020204" pitchFamily="34" charset="0"/>
              </a:rPr>
              <a:t>Yttertaken byggs om</a:t>
            </a:r>
          </a:p>
          <a:p>
            <a:r>
              <a:rPr lang="sv-SE" sz="1800" dirty="0">
                <a:latin typeface="Century Gothic" panose="020B0502020202020204" pitchFamily="34" charset="0"/>
              </a:rPr>
              <a:t>Nya lägenhetsdörrar och entrédörrar</a:t>
            </a:r>
          </a:p>
          <a:p>
            <a:r>
              <a:rPr lang="sv-SE" sz="1800" dirty="0">
                <a:latin typeface="Century Gothic" panose="020B0502020202020204" pitchFamily="34" charset="0"/>
              </a:rPr>
              <a:t>Nya tvättstugor byggs</a:t>
            </a:r>
          </a:p>
          <a:p>
            <a:r>
              <a:rPr lang="sv-SE" sz="1800" dirty="0">
                <a:latin typeface="Century Gothic" panose="020B0502020202020204" pitchFamily="34" charset="0"/>
              </a:rPr>
              <a:t>Nya cykelskärmtak</a:t>
            </a:r>
          </a:p>
          <a:p>
            <a:r>
              <a:rPr lang="sv-SE" sz="1800" dirty="0">
                <a:latin typeface="Century Gothic" panose="020B0502020202020204" pitchFamily="34" charset="0"/>
              </a:rPr>
              <a:t>Nya element och värmerör</a:t>
            </a:r>
          </a:p>
          <a:p>
            <a:endParaRPr lang="sv-SE" sz="1800" dirty="0">
              <a:latin typeface="Century Gothic" panose="020B0502020202020204" pitchFamily="34" charset="0"/>
            </a:endParaRPr>
          </a:p>
        </p:txBody>
      </p:sp>
      <p:sp>
        <p:nvSpPr>
          <p:cNvPr id="4" name="Rektangel 3"/>
          <p:cNvSpPr/>
          <p:nvPr/>
        </p:nvSpPr>
        <p:spPr>
          <a:xfrm>
            <a:off x="899592" y="1857598"/>
            <a:ext cx="6768752" cy="923330"/>
          </a:xfrm>
          <a:prstGeom prst="rect">
            <a:avLst/>
          </a:prstGeom>
        </p:spPr>
        <p:txBody>
          <a:bodyPr wrap="square">
            <a:spAutoFit/>
          </a:bodyPr>
          <a:lstStyle/>
          <a:p>
            <a:r>
              <a:rPr lang="sv-SE" dirty="0">
                <a:latin typeface="Century Gothic" panose="020B0502020202020204" pitchFamily="34" charset="0"/>
              </a:rPr>
              <a:t>Renoveringen av lägenheterna på Pedagoggränd är omfattande och kommer bland annat att innebära följande:</a:t>
            </a:r>
          </a:p>
        </p:txBody>
      </p:sp>
    </p:spTree>
    <p:extLst>
      <p:ext uri="{BB962C8B-B14F-4D97-AF65-F5344CB8AC3E}">
        <p14:creationId xmlns:p14="http://schemas.microsoft.com/office/powerpoint/2010/main" val="299016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930340-AF41-4A35-BD89-83EBEF93D66B}"/>
              </a:ext>
            </a:extLst>
          </p:cNvPr>
          <p:cNvSpPr>
            <a:spLocks noGrp="1"/>
          </p:cNvSpPr>
          <p:nvPr>
            <p:ph type="title"/>
          </p:nvPr>
        </p:nvSpPr>
        <p:spPr/>
        <p:txBody>
          <a:bodyPr/>
          <a:lstStyle/>
          <a:p>
            <a:r>
              <a:rPr lang="sv-SE" dirty="0"/>
              <a:t>Arbetsplatsdisposition</a:t>
            </a:r>
          </a:p>
        </p:txBody>
      </p:sp>
      <p:pic>
        <p:nvPicPr>
          <p:cNvPr id="4" name="Platshållare för innehåll 3">
            <a:extLst>
              <a:ext uri="{FF2B5EF4-FFF2-40B4-BE49-F238E27FC236}">
                <a16:creationId xmlns:a16="http://schemas.microsoft.com/office/drawing/2014/main" id="{EE6ECE6E-2B31-4029-908B-1397700033A1}"/>
              </a:ext>
            </a:extLst>
          </p:cNvPr>
          <p:cNvPicPr>
            <a:picLocks noGrp="1" noChangeAspect="1"/>
          </p:cNvPicPr>
          <p:nvPr>
            <p:ph idx="1"/>
          </p:nvPr>
        </p:nvPicPr>
        <p:blipFill>
          <a:blip r:embed="rId2"/>
          <a:stretch>
            <a:fillRect/>
          </a:stretch>
        </p:blipFill>
        <p:spPr>
          <a:xfrm>
            <a:off x="2011701" y="2332038"/>
            <a:ext cx="5120597" cy="3992562"/>
          </a:xfrm>
          <a:prstGeom prst="rect">
            <a:avLst/>
          </a:prstGeom>
        </p:spPr>
      </p:pic>
    </p:spTree>
    <p:extLst>
      <p:ext uri="{BB962C8B-B14F-4D97-AF65-F5344CB8AC3E}">
        <p14:creationId xmlns:p14="http://schemas.microsoft.com/office/powerpoint/2010/main" val="34469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 och bredband</a:t>
            </a:r>
          </a:p>
        </p:txBody>
      </p:sp>
      <p:sp>
        <p:nvSpPr>
          <p:cNvPr id="3" name="Platshållare för innehåll 2"/>
          <p:cNvSpPr>
            <a:spLocks noGrp="1"/>
          </p:cNvSpPr>
          <p:nvPr>
            <p:ph idx="1"/>
          </p:nvPr>
        </p:nvSpPr>
        <p:spPr/>
        <p:txBody>
          <a:bodyPr/>
          <a:lstStyle/>
          <a:p>
            <a:r>
              <a:rPr lang="sv-SE" sz="2000" dirty="0">
                <a:latin typeface="Century Gothic" panose="020B0502020202020204" pitchFamily="34" charset="0"/>
              </a:rPr>
              <a:t>Du som bor i en lägenhet där elförbrukningen ingår i hyran kommer att behöva teckna ett eget elavtal efter renoveringen. </a:t>
            </a:r>
          </a:p>
          <a:p>
            <a:endParaRPr lang="sv-SE" sz="1200" dirty="0">
              <a:latin typeface="Century Gothic" panose="020B0502020202020204" pitchFamily="34" charset="0"/>
            </a:endParaRPr>
          </a:p>
          <a:p>
            <a:pPr lvl="0"/>
            <a:r>
              <a:rPr lang="sv-SE" sz="2000" dirty="0">
                <a:latin typeface="Century Gothic" panose="020B0502020202020204" pitchFamily="34" charset="0"/>
              </a:rPr>
              <a:t>Bredbandsuttaget flyttas till hallen där det även kommer att sitta en </a:t>
            </a:r>
            <a:r>
              <a:rPr lang="sv-SE" sz="2000" dirty="0" err="1">
                <a:latin typeface="Century Gothic" panose="020B0502020202020204" pitchFamily="34" charset="0"/>
              </a:rPr>
              <a:t>mediacentral</a:t>
            </a:r>
            <a:r>
              <a:rPr lang="sv-SE" sz="2000" dirty="0">
                <a:latin typeface="Century Gothic" panose="020B0502020202020204" pitchFamily="34" charset="0"/>
              </a:rPr>
              <a:t>. Uttaget blir vid golvet. </a:t>
            </a:r>
          </a:p>
          <a:p>
            <a:pPr lvl="0"/>
            <a:endParaRPr lang="sv-SE" sz="2000" dirty="0">
              <a:solidFill>
                <a:srgbClr val="FF0000"/>
              </a:solidFill>
              <a:latin typeface="Century Gothic" panose="020B0502020202020204" pitchFamily="34" charset="0"/>
            </a:endParaRPr>
          </a:p>
          <a:p>
            <a:pPr lvl="0"/>
            <a:r>
              <a:rPr lang="sv-SE" sz="2000" dirty="0">
                <a:latin typeface="Century Gothic" panose="020B0502020202020204" pitchFamily="34" charset="0"/>
              </a:rPr>
              <a:t>Det kommer att monteras en ny standard på lamputtag.</a:t>
            </a:r>
          </a:p>
          <a:p>
            <a:pPr lvl="0"/>
            <a:endParaRPr lang="sv-SE" sz="2000" dirty="0">
              <a:latin typeface="Century Gothic" panose="020B0502020202020204" pitchFamily="34" charset="0"/>
            </a:endParaRPr>
          </a:p>
          <a:p>
            <a:pPr marL="0" indent="0">
              <a:buNone/>
            </a:pPr>
            <a:endParaRPr lang="sv-SE" dirty="0"/>
          </a:p>
        </p:txBody>
      </p:sp>
    </p:spTree>
    <p:extLst>
      <p:ext uri="{BB962C8B-B14F-4D97-AF65-F5344CB8AC3E}">
        <p14:creationId xmlns:p14="http://schemas.microsoft.com/office/powerpoint/2010/main" val="73619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20688"/>
            <a:ext cx="7772400" cy="1143000"/>
          </a:xfrm>
        </p:spPr>
        <p:txBody>
          <a:bodyPr/>
          <a:lstStyle/>
          <a:p>
            <a:r>
              <a:rPr lang="sv-SE" dirty="0"/>
              <a:t>Planlösningarna ändras litegrann</a:t>
            </a:r>
          </a:p>
        </p:txBody>
      </p:sp>
      <p:sp>
        <p:nvSpPr>
          <p:cNvPr id="3" name="Platshållare för innehåll 2"/>
          <p:cNvSpPr>
            <a:spLocks noGrp="1"/>
          </p:cNvSpPr>
          <p:nvPr>
            <p:ph idx="1"/>
          </p:nvPr>
        </p:nvSpPr>
        <p:spPr>
          <a:xfrm>
            <a:off x="685800" y="1884710"/>
            <a:ext cx="7918648" cy="2120354"/>
          </a:xfrm>
        </p:spPr>
        <p:txBody>
          <a:bodyPr/>
          <a:lstStyle/>
          <a:p>
            <a:r>
              <a:rPr lang="sv-SE" sz="2000" dirty="0">
                <a:latin typeface="Century Gothic" panose="020B0502020202020204" pitchFamily="34" charset="0"/>
              </a:rPr>
              <a:t>Planlösningarna ändras litegrann i och med att det görs nya schakt i lägenheterna för det nya ventilationssystemet. Lite yta försvinner i lägenheterna.</a:t>
            </a:r>
          </a:p>
          <a:p>
            <a:endParaRPr lang="sv-SE" sz="800" dirty="0">
              <a:latin typeface="Century Gothic" panose="020B0502020202020204" pitchFamily="34" charset="0"/>
            </a:endParaRPr>
          </a:p>
          <a:p>
            <a:r>
              <a:rPr lang="sv-SE" sz="2000" dirty="0">
                <a:latin typeface="Century Gothic" panose="020B0502020202020204" pitchFamily="34" charset="0"/>
              </a:rPr>
              <a:t>Planlösningar för din lägenhet kan du se på vår webb.</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624"/>
          <a:stretch/>
        </p:blipFill>
        <p:spPr bwMode="auto">
          <a:xfrm>
            <a:off x="980038" y="3776846"/>
            <a:ext cx="5536178" cy="282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3599891" y="3841884"/>
            <a:ext cx="2700301" cy="523220"/>
          </a:xfrm>
          <a:prstGeom prst="rect">
            <a:avLst/>
          </a:prstGeom>
          <a:noFill/>
        </p:spPr>
        <p:txBody>
          <a:bodyPr wrap="square" rtlCol="0">
            <a:spAutoFit/>
          </a:bodyPr>
          <a:lstStyle/>
          <a:p>
            <a:r>
              <a:rPr lang="sv-SE" sz="1400" b="1" dirty="0">
                <a:latin typeface="Century Gothic" panose="020B0502020202020204" pitchFamily="34" charset="0"/>
              </a:rPr>
              <a:t>Exempel på ett schakt i en så kallad gipstrumma</a:t>
            </a:r>
          </a:p>
        </p:txBody>
      </p:sp>
    </p:spTree>
    <p:extLst>
      <p:ext uri="{BB962C8B-B14F-4D97-AF65-F5344CB8AC3E}">
        <p14:creationId xmlns:p14="http://schemas.microsoft.com/office/powerpoint/2010/main" val="267805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D12582A-3F4F-456E-923A-8C57648E64AB}"/>
              </a:ext>
            </a:extLst>
          </p:cNvPr>
          <p:cNvSpPr>
            <a:spLocks noGrp="1"/>
          </p:cNvSpPr>
          <p:nvPr>
            <p:ph type="title"/>
          </p:nvPr>
        </p:nvSpPr>
        <p:spPr>
          <a:xfrm>
            <a:off x="251520" y="485800"/>
            <a:ext cx="7772400" cy="1143000"/>
          </a:xfrm>
        </p:spPr>
        <p:txBody>
          <a:bodyPr/>
          <a:lstStyle/>
          <a:p>
            <a:r>
              <a:rPr lang="sv-SE" dirty="0"/>
              <a:t>Preliminära starttider</a:t>
            </a:r>
          </a:p>
        </p:txBody>
      </p:sp>
      <p:pic>
        <p:nvPicPr>
          <p:cNvPr id="4" name="Bildobjekt 3">
            <a:extLst>
              <a:ext uri="{FF2B5EF4-FFF2-40B4-BE49-F238E27FC236}">
                <a16:creationId xmlns:a16="http://schemas.microsoft.com/office/drawing/2014/main" id="{E5458D23-2602-4FED-908D-9A15A1DF22C1}"/>
              </a:ext>
            </a:extLst>
          </p:cNvPr>
          <p:cNvPicPr>
            <a:picLocks noChangeAspect="1"/>
          </p:cNvPicPr>
          <p:nvPr/>
        </p:nvPicPr>
        <p:blipFill>
          <a:blip r:embed="rId2"/>
          <a:stretch>
            <a:fillRect/>
          </a:stretch>
        </p:blipFill>
        <p:spPr>
          <a:xfrm>
            <a:off x="0" y="1844824"/>
            <a:ext cx="9144000" cy="4819939"/>
          </a:xfrm>
          <a:prstGeom prst="rect">
            <a:avLst/>
          </a:prstGeom>
        </p:spPr>
      </p:pic>
    </p:spTree>
    <p:extLst>
      <p:ext uri="{BB962C8B-B14F-4D97-AF65-F5344CB8AC3E}">
        <p14:creationId xmlns:p14="http://schemas.microsoft.com/office/powerpoint/2010/main" val="582873452"/>
      </p:ext>
    </p:extLst>
  </p:cSld>
  <p:clrMapOvr>
    <a:masterClrMapping/>
  </p:clrMapOvr>
</p:sld>
</file>

<file path=ppt/theme/theme1.xml><?xml version="1.0" encoding="utf-8"?>
<a:theme xmlns:a="http://schemas.openxmlformats.org/drawingml/2006/main" name="Bostaden powerpoint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ostaden Presentation" ma:contentTypeID="0x0101008662029EBD40A3459807C826830805AD0A00C33D89A22D891546BAACFDFBB9181A9C" ma:contentTypeVersion="2" ma:contentTypeDescription="PowerPoint-presentationer" ma:contentTypeScope="" ma:versionID="0777c3bd048839e2354d0c0059f67823">
  <xsd:schema xmlns:xsd="http://www.w3.org/2001/XMLSchema" xmlns:xs="http://www.w3.org/2001/XMLSchema" xmlns:p="http://schemas.microsoft.com/office/2006/metadata/properties" xmlns:ns2="b4c84948-0f23-4954-a583-8796888d438d" xmlns:ns3="254add24-efe2-40f4-a701-f034e186f05e" xmlns:ns4="254ADD24-EFE2-40F4-A701-F034E186F05E" targetNamespace="http://schemas.microsoft.com/office/2006/metadata/properties" ma:root="true" ma:fieldsID="a996f620c2a04f8b226b1d3380f39415" ns2:_="" ns3:_="" ns4:_="">
    <xsd:import namespace="b4c84948-0f23-4954-a583-8796888d438d"/>
    <xsd:import namespace="254add24-efe2-40f4-a701-f034e186f05e"/>
    <xsd:import namespace="254ADD24-EFE2-40F4-A701-F034E186F05E"/>
    <xsd:element name="properties">
      <xsd:complexType>
        <xsd:sequence>
          <xsd:element name="documentManagement">
            <xsd:complexType>
              <xsd:all>
                <xsd:element ref="ns2:Dokumentansvarig" minOccurs="0"/>
                <xsd:element ref="ns3:Enhet"/>
                <xsd:element ref="ns4:Dokumenttyp"/>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84948-0f23-4954-a583-8796888d438d" elementFormDefault="qualified">
    <xsd:import namespace="http://schemas.microsoft.com/office/2006/documentManagement/types"/>
    <xsd:import namespace="http://schemas.microsoft.com/office/infopath/2007/PartnerControls"/>
    <xsd:element name="Dokumentansvarig" ma:index="8" nillable="true" ma:displayName="Dokumentansvarig" ma:list="UserInfo" ma:SharePointGroup="0" ma:internalName="Dokumentansvarig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4add24-efe2-40f4-a701-f034e186f05e" elementFormDefault="qualified">
    <xsd:import namespace="http://schemas.microsoft.com/office/2006/documentManagement/types"/>
    <xsd:import namespace="http://schemas.microsoft.com/office/infopath/2007/PartnerControls"/>
    <xsd:element name="Enhet" ma:index="9" ma:displayName="Enhet" ma:default="" ma:format="Dropdown" ma:internalName="Enhet" ma:readOnly="false">
      <xsd:simpleType>
        <xsd:restriction base="dms:Choice">
          <xsd:enumeration value="Affärsutveckling"/>
          <xsd:enumeration value="Boservice"/>
          <xsd:enumeration value="Ekonomi"/>
          <xsd:enumeration value="Fastigheter"/>
          <xsd:enumeration value="IT"/>
          <xsd:enumeration value="Kommunikation &amp; marknad"/>
          <xsd:enumeration value="Kundcenter"/>
          <xsd:enumeration value="Personal"/>
          <xsd:enumeration value="Ledning"/>
          <xsd:enumeration value="Styrelse"/>
        </xsd:restriction>
      </xsd:simpleType>
    </xsd:element>
  </xsd:schema>
  <xsd:schema xmlns:xsd="http://www.w3.org/2001/XMLSchema" xmlns:xs="http://www.w3.org/2001/XMLSchema" xmlns:dms="http://schemas.microsoft.com/office/2006/documentManagement/types" xmlns:pc="http://schemas.microsoft.com/office/infopath/2007/PartnerControls" targetNamespace="254ADD24-EFE2-40F4-A701-F034E186F05E" elementFormDefault="qualified">
    <xsd:import namespace="http://schemas.microsoft.com/office/2006/documentManagement/types"/>
    <xsd:import namespace="http://schemas.microsoft.com/office/infopath/2007/PartnerControls"/>
    <xsd:element name="Dokumenttyp" ma:index="10" ma:displayName="Dokumenttyp" ma:default="" ma:format="Dropdown" ma:internalName="Dokumenttyp">
      <xsd:simpleType>
        <xsd:restriction base="dms:Choice">
          <xsd:enumeration value="Anvisning"/>
          <xsd:enumeration value="Blankett"/>
          <xsd:enumeration value="Information"/>
          <xsd:enumeration value="Instruktion"/>
          <xsd:enumeration value="Handbok"/>
          <xsd:enumeration value="Lista"/>
          <xsd:enumeration value="Mall"/>
          <xsd:enumeration value="Nyhetsbrev"/>
          <xsd:enumeration value="Planering"/>
          <xsd:enumeration value="Policy"/>
          <xsd:enumeration value="Presentation"/>
          <xsd:enumeration value="Rapport"/>
          <xsd:enumeration value="Remiss"/>
          <xsd:enumeration value="Riktlinjer"/>
          <xsd:enumeration value="Rutiner"/>
          <xsd:enumeration value="Schema"/>
          <xsd:enumeration value="Snabbguide"/>
          <xsd:enumeration value="Styrdokument"/>
          <xsd:enumeration value="Yttrande"/>
          <xsd:enumeration value="Ann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ns:customPropertyEditors xmlns:tns="http://schemas.microsoft.com/office/2006/customDocumentInformationPanel">
  <tns:showOnOpen>false</tns:showOnOpen>
  <tns:defaultPropertyEditorNamespace>Standardegenskaper och egenskaper för SharePoint-bibliotek</tns:defaultPropertyEditorNamespace>
</tns:customPropertyEditors>
</file>

<file path=customXml/item3.xml><?xml version="1.0" encoding="utf-8"?>
<p:properties xmlns:p="http://schemas.microsoft.com/office/2006/metadata/properties" xmlns:xsi="http://www.w3.org/2001/XMLSchema-instance">
  <documentManagement>
    <Dokumenttyp xmlns="254ADD24-EFE2-40F4-A701-F034E186F05E"/>
    <Enhet xmlns="254add24-efe2-40f4-a701-f034e186f05e"/>
    <Dokumentansvarig xmlns="b4c84948-0f23-4954-a583-8796888d438d">
      <UserInfo>
        <DisplayName/>
        <AccountId xsi:nil="true"/>
        <AccountType/>
      </UserInfo>
    </Dokumentansvarig>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4114B-C84E-41DA-9DDE-BDF838033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84948-0f23-4954-a583-8796888d438d"/>
    <ds:schemaRef ds:uri="254add24-efe2-40f4-a701-f034e186f05e"/>
    <ds:schemaRef ds:uri="254ADD24-EFE2-40F4-A701-F034E186F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C41708-E1F5-4AAB-B6D9-60B912FAAE88}">
  <ds:schemaRefs>
    <ds:schemaRef ds:uri="http://schemas.microsoft.com/office/2006/customDocumentInformationPanel"/>
  </ds:schemaRefs>
</ds:datastoreItem>
</file>

<file path=customXml/itemProps3.xml><?xml version="1.0" encoding="utf-8"?>
<ds:datastoreItem xmlns:ds="http://schemas.openxmlformats.org/officeDocument/2006/customXml" ds:itemID="{C21EA568-6BB4-489D-A951-1475B21B8EB5}">
  <ds:schemaRefs>
    <ds:schemaRef ds:uri="http://schemas.openxmlformats.org/package/2006/metadata/core-properties"/>
    <ds:schemaRef ds:uri="http://schemas.microsoft.com/office/2006/documentManagement/types"/>
    <ds:schemaRef ds:uri="http://www.w3.org/XML/1998/namespace"/>
    <ds:schemaRef ds:uri="http://purl.org/dc/elements/1.1/"/>
    <ds:schemaRef ds:uri="254add24-efe2-40f4-a701-f034e186f05e"/>
    <ds:schemaRef ds:uri="http://purl.org/dc/terms/"/>
    <ds:schemaRef ds:uri="254ADD24-EFE2-40F4-A701-F034E186F05E"/>
    <ds:schemaRef ds:uri="http://schemas.microsoft.com/office/infopath/2007/PartnerControls"/>
    <ds:schemaRef ds:uri="b4c84948-0f23-4954-a583-8796888d438d"/>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7489C117-192C-4DE1-8841-6C68B5B264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Bostaden%20powerpointmall</Template>
  <TotalTime>12429</TotalTime>
  <Words>2285</Words>
  <Application>Microsoft Office PowerPoint</Application>
  <PresentationFormat>Bildspel på skärmen (4:3)</PresentationFormat>
  <Paragraphs>241</Paragraphs>
  <Slides>23</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Calibri</vt:lpstr>
      <vt:lpstr>Century Gothic</vt:lpstr>
      <vt:lpstr>Century Gothic Bold</vt:lpstr>
      <vt:lpstr>Bostaden powerpointmall</vt:lpstr>
      <vt:lpstr>PowerPoint-presentation</vt:lpstr>
      <vt:lpstr>Vi som är här idag</vt:lpstr>
      <vt:lpstr>Mötets upplägg </vt:lpstr>
      <vt:lpstr>Inledande om projektet</vt:lpstr>
      <vt:lpstr>Beskrivning av projektet</vt:lpstr>
      <vt:lpstr>Arbetsplatsdisposition</vt:lpstr>
      <vt:lpstr>El och bredband</vt:lpstr>
      <vt:lpstr>Planlösningarna ändras litegrann</vt:lpstr>
      <vt:lpstr>Preliminära starttider</vt:lpstr>
      <vt:lpstr>Hyreshöjning</vt:lpstr>
      <vt:lpstr>PowerPoint-presentation</vt:lpstr>
      <vt:lpstr>Exempel på vad som påverkar hyran</vt:lpstr>
      <vt:lpstr>Hyresgästgodkännande</vt:lpstr>
      <vt:lpstr>Om evakueringen</vt:lpstr>
      <vt:lpstr>Evakuering – så funkar det</vt:lpstr>
      <vt:lpstr>För dig som hyr via  Umeå universitet eller SLU</vt:lpstr>
      <vt:lpstr>För dig som hyr av Bostaden</vt:lpstr>
      <vt:lpstr>För dig som hyr av Bostaden</vt:lpstr>
      <vt:lpstr>Flyttersättning </vt:lpstr>
      <vt:lpstr>Att tänka på innan evakueringen</vt:lpstr>
      <vt:lpstr>Enkätresultat – några exempel </vt:lpstr>
      <vt:lpstr>PowerPoint-presentation</vt:lpstr>
      <vt:lpstr>Frågor eller funderingar?</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Your User Name</dc:creator>
  <cp:lastModifiedBy>Marcus Svensson</cp:lastModifiedBy>
  <cp:revision>146</cp:revision>
  <cp:lastPrinted>2018-11-20T06:46:08Z</cp:lastPrinted>
  <dcterms:created xsi:type="dcterms:W3CDTF">2011-02-17T10:11:17Z</dcterms:created>
  <dcterms:modified xsi:type="dcterms:W3CDTF">2020-09-28T13:21:49Z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0x0101008662029EBD40A3459807C826830805AD0A00C33D89A22D891546BAACFDFBB9181A9C</vt:lpwstr>
  </property>
  <property fmtid="{D5CDD505-2E9C-101B-9397-08002B2CF9AE}" pid="3" name="Typ av Officedokument">
    <vt:lpwstr>PowerPoint</vt:lpwstr>
  </property>
  <property fmtid="{D5CDD505-2E9C-101B-9397-08002B2CF9AE}" pid="4" name="Typ av mall">
    <vt:lpwstr>Presentation</vt:lpwstr>
  </property>
  <property fmtid="{D5CDD505-2E9C-101B-9397-08002B2CF9AE}" pid="5" name="Dokumentansvarig">
    <vt:lpwstr>50;#Charlotta Jakobsson</vt:lpwstr>
  </property>
</Properties>
</file>